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314" r:id="rId3"/>
    <p:sldId id="316" r:id="rId4"/>
    <p:sldId id="337" r:id="rId5"/>
    <p:sldId id="317" r:id="rId6"/>
    <p:sldId id="315" r:id="rId7"/>
    <p:sldId id="318" r:id="rId8"/>
    <p:sldId id="319" r:id="rId9"/>
    <p:sldId id="338" r:id="rId10"/>
    <p:sldId id="324" r:id="rId11"/>
    <p:sldId id="322" r:id="rId12"/>
    <p:sldId id="339" r:id="rId13"/>
    <p:sldId id="268" r:id="rId14"/>
    <p:sldId id="327" r:id="rId15"/>
    <p:sldId id="328" r:id="rId16"/>
    <p:sldId id="329" r:id="rId17"/>
    <p:sldId id="270" r:id="rId18"/>
    <p:sldId id="331" r:id="rId19"/>
    <p:sldId id="258" r:id="rId20"/>
    <p:sldId id="340" r:id="rId21"/>
    <p:sldId id="313" r:id="rId22"/>
    <p:sldId id="262" r:id="rId23"/>
    <p:sldId id="341" r:id="rId24"/>
    <p:sldId id="259" r:id="rId25"/>
    <p:sldId id="264" r:id="rId26"/>
    <p:sldId id="263" r:id="rId27"/>
    <p:sldId id="276" r:id="rId28"/>
    <p:sldId id="272" r:id="rId29"/>
    <p:sldId id="273" r:id="rId30"/>
    <p:sldId id="277" r:id="rId31"/>
    <p:sldId id="282" r:id="rId32"/>
    <p:sldId id="283" r:id="rId33"/>
    <p:sldId id="284" r:id="rId34"/>
    <p:sldId id="286" r:id="rId35"/>
    <p:sldId id="287" r:id="rId36"/>
    <p:sldId id="290" r:id="rId37"/>
    <p:sldId id="294" r:id="rId38"/>
    <p:sldId id="336" r:id="rId39"/>
    <p:sldId id="335" r:id="rId40"/>
    <p:sldId id="293" r:id="rId41"/>
    <p:sldId id="296" r:id="rId42"/>
    <p:sldId id="271" r:id="rId43"/>
    <p:sldId id="342" r:id="rId44"/>
    <p:sldId id="299" r:id="rId45"/>
    <p:sldId id="334" r:id="rId46"/>
    <p:sldId id="301" r:id="rId47"/>
    <p:sldId id="30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1393"/>
    <p:restoredTop sz="86345"/>
  </p:normalViewPr>
  <p:slideViewPr>
    <p:cSldViewPr snapToGrid="0">
      <p:cViewPr varScale="1">
        <p:scale>
          <a:sx n="32" d="100"/>
          <a:sy n="32" d="100"/>
        </p:scale>
        <p:origin x="2120" y="1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A3430-11D9-DB46-B758-57FB88FFF1FA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DE8AC-C095-654B-8714-AA0B51E00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52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Computational Neuroimaging: Developing Machine Learning Tools from Connectomes to Prenatal Neuroimaging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DE8AC-C095-654B-8714-AA0B51E004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56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3E209-C8B2-3F43-94EB-EE78A5E1BD4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52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DE8AC-C095-654B-8714-AA0B51E004D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3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DE8AC-C095-654B-8714-AA0B51E004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35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DE8AC-C095-654B-8714-AA0B51E004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48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DE8AC-C095-654B-8714-AA0B51E004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44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CCDD1-F70A-C721-90F2-CF1C29757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582CF7-8835-7BDD-64C3-156AC64B0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E40857-0AD3-A442-0F81-B49C1F065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0334D-7B7E-EF63-CB99-27335A2D0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DE8AC-C095-654B-8714-AA0B51E004D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12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DE8AC-C095-654B-8714-AA0B51E004D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93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B5572-6230-73AF-B7F4-B1BC7C06A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2CE0DC-7DF2-43DF-C810-C55A33686A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7B53A3-0FED-38A3-96BD-4A89311C4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2DAD9-E41E-30A7-1AB4-A31FAAD1C6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DE8AC-C095-654B-8714-AA0B51E004D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35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80D92-DECA-5DD9-920C-733F9EF2D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92EDB9-CB4A-45C9-D3BC-86CF6DE631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37876D-2CE7-3165-BB9A-CB79FCD77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B3CD7-5312-DBDE-31F6-DCD9F87E17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DE8AC-C095-654B-8714-AA0B51E004D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9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DE8AC-C095-654B-8714-AA0B51E004D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91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4EE42-E8C9-AEB3-4FED-E8520D7AF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E34EB5-D6A9-0DA7-DCF8-FE4904A34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15A6E-5EDB-69AA-917B-BD48E0B02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00F-4FCF-314A-8803-563254190C56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B509E-BEA2-AB92-ECEB-E1CA8A433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7AAE2-E83D-6F7B-5774-48FED74A7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92A5-D2C7-DF4F-B1B3-8C615CCF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8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8754A-1066-332D-3A66-ACD8F1943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DE43B3-D3E0-8082-3CBD-30E3209C2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17DEF-9670-2523-31D5-84B7083E6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00F-4FCF-314A-8803-563254190C56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C52FF-AABA-6B5F-3D5E-030A3DC24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AF927-E043-9DEA-2555-5A5E02D6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92A5-D2C7-DF4F-B1B3-8C615CCF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46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3CBB90-8BB4-C67E-8E5E-1B95BF1D57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80242E-40C2-08F1-E26B-CFA503FDA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01D2E-187F-235A-71FF-F284E2136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00F-4FCF-314A-8803-563254190C56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BC10C-42E1-4608-F77C-BB609EA9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8C214-B81C-DCD8-8110-972A87D42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92A5-D2C7-DF4F-B1B3-8C615CCF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30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86250-2242-DE27-546C-821F4B53A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56F64-FF52-1C87-E75D-6DBE79FA0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F09CC-0ACC-F0CB-9C76-40C27750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00F-4FCF-314A-8803-563254190C56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8E8D2-6A24-2D5C-8923-312363A8D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7DEAD-CC1F-35D7-C9EA-611C37F9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92A5-D2C7-DF4F-B1B3-8C615CCF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3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46374-938A-E022-27DC-6952D1212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6BE1E-A6A0-2867-B2DE-94B48B952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E99A6-1A46-522D-6BD1-1090B0C41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00F-4FCF-314A-8803-563254190C56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B71E3-C8EB-D1EB-6DE4-0DBFDEFAA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98937-3611-51C2-8D14-FF9479743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92A5-D2C7-DF4F-B1B3-8C615CCF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25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B8A69-0108-CB47-5A98-53A2E58AE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17009-420C-D1D1-F028-25F06EDA3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26C5A-E74D-E8FE-766C-BF0D83B81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D7EAB-5D48-9D78-84A7-A5E2465B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00F-4FCF-314A-8803-563254190C56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A325BC-26B5-72A8-127A-073AEE59A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2D098-53E1-8A94-8CBB-0B4BF471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92A5-D2C7-DF4F-B1B3-8C615CCF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73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B529-A7AC-789E-0241-FBB63165C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6DDA9-71BD-D08F-88DA-59F869499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14456-EAE3-B466-D2EE-30F8F64B4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67CED9-B546-61FA-6101-6BA96B17C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2A915F-E3ED-9EC9-265C-C15FC04FCB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823EF4-90B5-CB34-1FBA-5F4D5BAF6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00F-4FCF-314A-8803-563254190C56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B297C1-40E3-40D7-3129-C06FD42DB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3D3A96-2170-11D3-6B7B-06910038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92A5-D2C7-DF4F-B1B3-8C615CCF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2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B9E6A-68C6-8CB6-CFE3-49195D6A4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28D507-ACBD-BFDD-D72C-782A2E36E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00F-4FCF-314A-8803-563254190C56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03D02-A5F5-4B98-23DE-1798C4BD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9BC64-EA2B-1471-9B35-0494C3F0C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92A5-D2C7-DF4F-B1B3-8C615CCF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46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6310A8-2BE2-8A49-B9B4-ACA7DCB1A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00F-4FCF-314A-8803-563254190C56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8336E1-BEE6-FE77-565C-533F414E9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522CF-B65B-B2E1-B6D9-EA2EDBC61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92A5-D2C7-DF4F-B1B3-8C615CCF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03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A09BF-4720-CCF6-73F9-0FF0EAE04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0A103-7B84-C0BA-A802-CE1496F1B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6CE0C-0542-4221-0EAE-66BE00E6F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DDBD5-D397-03B4-A613-040BC20A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00F-4FCF-314A-8803-563254190C56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041A4A-7FC1-34FC-838F-22989770A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5A7A87-7D9E-EBF1-0980-082F72A26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92A5-D2C7-DF4F-B1B3-8C615CCF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18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EE2D2-2C3E-8DD0-DE2C-12D684878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745521-A512-CEAE-C51E-F6D6041A0A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9D66F0-6DFD-64D6-EF02-667D7BA130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68690-5854-BE4D-55C9-26801F774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00F-4FCF-314A-8803-563254190C56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F11A4-FAA2-1B95-46EE-98A75828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ECA3C-79FB-25CD-3113-ACBCA606B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92A5-D2C7-DF4F-B1B3-8C615CCF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95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0E1DF2-FDE1-E802-79A4-248DEF839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89C4E-8BB2-DBBE-9E1C-C99F9823B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AAE51-F212-8ABE-35A0-2436B40BF7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0F200F-4FCF-314A-8803-563254190C56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1A42A-45E3-4B41-4DAE-EEEB6A374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34345-DED9-433D-2F00-EADC4D24D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EA92A5-D2C7-DF4F-B1B3-8C615CCF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1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aleMRRC/CPM/tree/master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90.png"/><Relationship Id="rId5" Type="http://schemas.openxmlformats.org/officeDocument/2006/relationships/image" Target="../media/image34.png"/><Relationship Id="rId10" Type="http://schemas.openxmlformats.org/officeDocument/2006/relationships/image" Target="../media/image280.png"/><Relationship Id="rId4" Type="http://schemas.openxmlformats.org/officeDocument/2006/relationships/image" Target="../media/image33.png"/><Relationship Id="rId9" Type="http://schemas.openxmlformats.org/officeDocument/2006/relationships/image" Target="../media/image27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hyperlink" Target="https://www.sciencedirect.com/science/article/abs/pii/S1053811914005953?via%3Dihub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7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11" Type="http://schemas.openxmlformats.org/officeDocument/2006/relationships/image" Target="../media/image105.jpg"/><Relationship Id="rId5" Type="http://schemas.openxmlformats.org/officeDocument/2006/relationships/image" Target="../media/image99.jpg"/><Relationship Id="rId10" Type="http://schemas.openxmlformats.org/officeDocument/2006/relationships/image" Target="../media/image104.jpg"/><Relationship Id="rId4" Type="http://schemas.openxmlformats.org/officeDocument/2006/relationships/image" Target="../media/image98.jpg"/><Relationship Id="rId9" Type="http://schemas.openxmlformats.org/officeDocument/2006/relationships/image" Target="../media/image10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bioimagesuiteweb.github.io/webapp/connviewer.html?species=human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043017B7-DB56-477D-A4AE-8EC1B3C9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CEEC19-A232-3354-D53F-D239B98F8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1384" y="679730"/>
            <a:ext cx="4860616" cy="3932729"/>
          </a:xfrm>
        </p:spPr>
        <p:txBody>
          <a:bodyPr>
            <a:noAutofit/>
          </a:bodyPr>
          <a:lstStyle/>
          <a:p>
            <a:pPr algn="l"/>
            <a:r>
              <a:rPr lang="en-US" sz="4200" dirty="0"/>
              <a:t>Machine Learning Tools in Computational  Neuroimaging: From Connectomes to FIT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9662675F-7E2C-20D4-E43E-6E395D6B9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1383" y="5227455"/>
            <a:ext cx="3876085" cy="857461"/>
          </a:xfrm>
        </p:spPr>
        <p:txBody>
          <a:bodyPr>
            <a:normAutofit fontScale="92500"/>
          </a:bodyPr>
          <a:lstStyle/>
          <a:p>
            <a:pPr algn="l"/>
            <a:r>
              <a:rPr lang="en-US" sz="1900">
                <a:effectLst/>
                <a:latin typeface="Helvetica Neue" panose="02000503000000020004" pitchFamily="2" charset="0"/>
              </a:rPr>
              <a:t>Javid Dadashkarimi, PhD</a:t>
            </a:r>
          </a:p>
          <a:p>
            <a:pPr algn="l"/>
            <a:r>
              <a:rPr lang="en-US" sz="1900">
                <a:effectLst/>
                <a:latin typeface="Helvetica Neue" panose="02000503000000020004" pitchFamily="2" charset="0"/>
              </a:rPr>
              <a:t>Postdoctoral Fellow MGH/Harvard</a:t>
            </a:r>
          </a:p>
          <a:p>
            <a:pPr algn="l"/>
            <a:endParaRPr lang="en-US" sz="19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372533"/>
            <a:ext cx="6116779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olorful logo on a black background&#10;&#10;Description automatically generated">
            <a:extLst>
              <a:ext uri="{FF2B5EF4-FFF2-40B4-BE49-F238E27FC236}">
                <a16:creationId xmlns:a16="http://schemas.microsoft.com/office/drawing/2014/main" id="{0BB1498E-36A0-A13A-8F47-CD3B92FF95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23" t="-31791" r="9107" b="-33084"/>
          <a:stretch/>
        </p:blipFill>
        <p:spPr>
          <a:xfrm>
            <a:off x="942597" y="612553"/>
            <a:ext cx="5608830" cy="56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35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7305E-4211-AAC3-58FF-AC726F199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A5901-D762-C24D-E86F-5AF8E79F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/>
            <a:r>
              <a:rPr lang="en-US" sz="4400" dirty="0"/>
              <a:t>Tool 2: Statistical Tools and T-test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C64285-7307-D0F7-7C97-2D6802A45DB3}"/>
              </a:ext>
            </a:extLst>
          </p:cNvPr>
          <p:cNvSpPr txBox="1"/>
          <p:nvPr/>
        </p:nvSpPr>
        <p:spPr>
          <a:xfrm>
            <a:off x="838200" y="5951474"/>
            <a:ext cx="1135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Barron, Daniel S. – </a:t>
            </a:r>
            <a:r>
              <a:rPr lang="en-US" b="1" dirty="0"/>
              <a:t>Dadashkarimi, Javid </a:t>
            </a:r>
            <a:r>
              <a:rPr lang="en-US" dirty="0"/>
              <a:t>-- et al. "Transdiagnostic, connectome-based prediction of memory constructs across psychiatric disorders." Cerebral Cortex 31.5 (2021): 2523-2533. APA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BC0C0-59E9-480B-80EC-E2D55B5CA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100" y="1430274"/>
            <a:ext cx="5397500" cy="45212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25BF9F-764B-5EFE-8334-A5FDBD8F328F}"/>
              </a:ext>
            </a:extLst>
          </p:cNvPr>
          <p:cNvSpPr txBox="1">
            <a:spLocks/>
          </p:cNvSpPr>
          <p:nvPr/>
        </p:nvSpPr>
        <p:spPr>
          <a:xfrm>
            <a:off x="838200" y="2141536"/>
            <a:ext cx="4273446" cy="380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T-test is designed for one variable.</a:t>
            </a:r>
          </a:p>
          <a:p>
            <a:r>
              <a:rPr lang="en-US" dirty="0"/>
              <a:t>If we have multiple connectomes, we need advanced tools.</a:t>
            </a:r>
          </a:p>
        </p:txBody>
      </p:sp>
    </p:spTree>
    <p:extLst>
      <p:ext uri="{BB962C8B-B14F-4D97-AF65-F5344CB8AC3E}">
        <p14:creationId xmlns:p14="http://schemas.microsoft.com/office/powerpoint/2010/main" val="2313656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D4A7A-48C4-F63B-B85B-B0F6D166D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multiple multiplying cubes&#10;&#10;Description automatically generated">
            <a:extLst>
              <a:ext uri="{FF2B5EF4-FFF2-40B4-BE49-F238E27FC236}">
                <a16:creationId xmlns:a16="http://schemas.microsoft.com/office/drawing/2014/main" id="{6B3F9C79-D712-D33C-C4D3-D5C5BA97D9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12" r="16349"/>
          <a:stretch/>
        </p:blipFill>
        <p:spPr>
          <a:xfrm>
            <a:off x="7500730" y="556569"/>
            <a:ext cx="4337371" cy="57448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CB348D-8BD9-958C-9232-85E7BDCC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57447" cy="1325563"/>
          </a:xfrm>
        </p:spPr>
        <p:txBody>
          <a:bodyPr>
            <a:noAutofit/>
          </a:bodyPr>
          <a:lstStyle/>
          <a:p>
            <a:pPr lvl="1"/>
            <a:r>
              <a:rPr lang="en-US" sz="4400" dirty="0"/>
              <a:t>Tool 2: Multi-variate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25108-3C16-7A7F-848B-699266615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6662530" cy="3148438"/>
          </a:xfrm>
        </p:spPr>
        <p:txBody>
          <a:bodyPr>
            <a:normAutofit/>
          </a:bodyPr>
          <a:lstStyle/>
          <a:p>
            <a:r>
              <a:rPr lang="en-US" dirty="0"/>
              <a:t>We proposed Mass Multivariate Analysis of Variance (MANOVA) for multiple groups</a:t>
            </a:r>
          </a:p>
          <a:p>
            <a:r>
              <a:rPr lang="en-US" dirty="0"/>
              <a:t>The tool is available at </a:t>
            </a:r>
            <a:r>
              <a:rPr lang="en-US" dirty="0">
                <a:hlinkClick r:id="rId3"/>
              </a:rPr>
              <a:t>https://github.com/YaleMRRC/CPM/tree/master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695CA5-98E4-2C50-FC62-876E93F6BD60}"/>
              </a:ext>
            </a:extLst>
          </p:cNvPr>
          <p:cNvSpPr txBox="1"/>
          <p:nvPr/>
        </p:nvSpPr>
        <p:spPr>
          <a:xfrm>
            <a:off x="707335" y="6140335"/>
            <a:ext cx="113256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Dadashkarimi, Javid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 "A mass multivariate edge-wise approach for combining multiple connectomes to improve the detection of group differences." </a:t>
            </a:r>
            <a:r>
              <a:rPr lang="en-US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Connectomics in NeuroImaging, CNI, 2019 (</a:t>
            </a:r>
            <a:r>
              <a:rPr lang="en-US" b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Best Poster Award</a:t>
            </a:r>
            <a:r>
              <a:rPr lang="en-US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347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755D4-A9B2-BBB5-48B6-524AFAE6F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4D78DB-3A9D-57FA-F9D4-4D1D52604AE4}"/>
              </a:ext>
            </a:extLst>
          </p:cNvPr>
          <p:cNvSpPr/>
          <p:nvPr/>
        </p:nvSpPr>
        <p:spPr>
          <a:xfrm>
            <a:off x="838200" y="3014367"/>
            <a:ext cx="10063369" cy="456164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6256A-E515-ECE7-04B6-17CE6DBD8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C7350-9243-5746-BE54-D21C580DC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19807" cy="4351338"/>
          </a:xfrm>
        </p:spPr>
        <p:txBody>
          <a:bodyPr>
            <a:normAutofit/>
          </a:bodyPr>
          <a:lstStyle/>
          <a:p>
            <a:r>
              <a:rPr lang="en-US" dirty="0"/>
              <a:t>Functional Connectomes</a:t>
            </a:r>
          </a:p>
          <a:p>
            <a:pPr lvl="1"/>
            <a:r>
              <a:rPr lang="en-US" dirty="0"/>
              <a:t>Tool 1: Visualization</a:t>
            </a:r>
          </a:p>
          <a:p>
            <a:pPr lvl="1"/>
            <a:r>
              <a:rPr lang="en-US" dirty="0"/>
              <a:t>Tool 2: Statistical Tools</a:t>
            </a:r>
          </a:p>
          <a:p>
            <a:pPr lvl="1"/>
            <a:r>
              <a:rPr lang="en-US" dirty="0"/>
              <a:t>Tool 3: Data-driven Methods with Optimal Transport</a:t>
            </a:r>
          </a:p>
          <a:p>
            <a:r>
              <a:rPr lang="en-US" dirty="0"/>
              <a:t>Fetus, Infant, and Toddler (FIT) Neuroimaging</a:t>
            </a:r>
          </a:p>
          <a:p>
            <a:pPr lvl="1"/>
            <a:r>
              <a:rPr lang="en-US" dirty="0"/>
              <a:t>Tool 4: Automated Fetal Brain Extraction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Results  &amp; </a:t>
            </a: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F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inal Remarks</a:t>
            </a:r>
          </a:p>
        </p:txBody>
      </p:sp>
    </p:spTree>
    <p:extLst>
      <p:ext uri="{BB962C8B-B14F-4D97-AF65-F5344CB8AC3E}">
        <p14:creationId xmlns:p14="http://schemas.microsoft.com/office/powerpoint/2010/main" val="2166694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49374-5464-02C3-5C62-64B48D595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8761E-249E-428E-42DC-22E8C2EF8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3: Data-driven Methods for Functional Connectomes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26C82E-868C-498C-84D5-5A6BAD85B1BE}"/>
              </a:ext>
            </a:extLst>
          </p:cNvPr>
          <p:cNvSpPr txBox="1"/>
          <p:nvPr/>
        </p:nvSpPr>
        <p:spPr>
          <a:xfrm>
            <a:off x="631008" y="6144905"/>
            <a:ext cx="115522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Shen, Xilin, et al. "Using connectome-based predictive modeling to predict individual behavior from brain connectivity." Nature Protocols 12.3 (2017): 506-518.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106C62A-9F90-335E-F562-D89106C43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9024"/>
            <a:ext cx="5952344" cy="3371697"/>
          </a:xfrm>
        </p:spPr>
        <p:txBody>
          <a:bodyPr/>
          <a:lstStyle/>
          <a:p>
            <a:r>
              <a:rPr lang="en-US" dirty="0"/>
              <a:t>Predictive models reveal the brain's functional organization.</a:t>
            </a:r>
          </a:p>
          <a:p>
            <a:r>
              <a:rPr lang="en-US" dirty="0"/>
              <a:t>More data enhances predictive power.</a:t>
            </a:r>
          </a:p>
          <a:p>
            <a:r>
              <a:rPr lang="en-US" dirty="0"/>
              <a:t>However, connectomics data remain heterogeneous.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140D95-4238-442B-3716-428D33D08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265" y="2279025"/>
            <a:ext cx="4797129" cy="33716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AF05D8-F32A-CC0E-B5DD-6F9599443734}"/>
              </a:ext>
            </a:extLst>
          </p:cNvPr>
          <p:cNvGrpSpPr/>
          <p:nvPr/>
        </p:nvGrpSpPr>
        <p:grpSpPr>
          <a:xfrm>
            <a:off x="9649327" y="4668253"/>
            <a:ext cx="120316" cy="397043"/>
            <a:chOff x="9649327" y="4668253"/>
            <a:chExt cx="120316" cy="39704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BDB3734-1D67-DD27-06A9-494B56C95502}"/>
                </a:ext>
              </a:extLst>
            </p:cNvPr>
            <p:cNvSpPr/>
            <p:nvPr/>
          </p:nvSpPr>
          <p:spPr>
            <a:xfrm flipV="1">
              <a:off x="9649327" y="4944980"/>
              <a:ext cx="120316" cy="1203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3BA49DC-F3F3-6621-9FE1-CE5A274D52BB}"/>
                </a:ext>
              </a:extLst>
            </p:cNvPr>
            <p:cNvCxnSpPr>
              <a:cxnSpLocks/>
            </p:cNvCxnSpPr>
            <p:nvPr/>
          </p:nvCxnSpPr>
          <p:spPr>
            <a:xfrm>
              <a:off x="9709485" y="4668253"/>
              <a:ext cx="0" cy="27672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8E2EA55-0F33-6664-34C2-E87707568FD7}"/>
              </a:ext>
            </a:extLst>
          </p:cNvPr>
          <p:cNvSpPr txBox="1"/>
          <p:nvPr/>
        </p:nvSpPr>
        <p:spPr>
          <a:xfrm>
            <a:off x="10696074" y="55706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5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C57DC-E936-D802-43A1-BF0C5E05C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ED1FF-41CE-A7E9-5F18-753398037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3: Data-driven Methods for Functional Connectomes</a:t>
            </a:r>
          </a:p>
        </p:txBody>
      </p:sp>
      <p:pic>
        <p:nvPicPr>
          <p:cNvPr id="6" name="Picture 5" descr="A diagram of a brain&#10;&#10;Description automatically generated">
            <a:extLst>
              <a:ext uri="{FF2B5EF4-FFF2-40B4-BE49-F238E27FC236}">
                <a16:creationId xmlns:a16="http://schemas.microsoft.com/office/drawing/2014/main" id="{93E8FD70-FB3E-B1FA-6174-368FE9A4DD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73" r="13713"/>
          <a:stretch/>
        </p:blipFill>
        <p:spPr>
          <a:xfrm>
            <a:off x="7246643" y="1984775"/>
            <a:ext cx="4873225" cy="487322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972661-A4CB-E7CD-F23C-4E9FECFF6539}"/>
              </a:ext>
            </a:extLst>
          </p:cNvPr>
          <p:cNvGrpSpPr/>
          <p:nvPr/>
        </p:nvGrpSpPr>
        <p:grpSpPr>
          <a:xfrm>
            <a:off x="4371152" y="4050148"/>
            <a:ext cx="2359431" cy="2481719"/>
            <a:chOff x="7635460" y="4109000"/>
            <a:chExt cx="3078921" cy="3238500"/>
          </a:xfrm>
        </p:grpSpPr>
        <p:pic>
          <p:nvPicPr>
            <p:cNvPr id="16" name="Picture 15" descr="A diagram of a brain&#10;&#10;Description automatically generated">
              <a:extLst>
                <a:ext uri="{FF2B5EF4-FFF2-40B4-BE49-F238E27FC236}">
                  <a16:creationId xmlns:a16="http://schemas.microsoft.com/office/drawing/2014/main" id="{17F53A5E-A045-2B25-BC09-F07D9439B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3230" r="148"/>
            <a:stretch/>
          </p:blipFill>
          <p:spPr>
            <a:xfrm>
              <a:off x="7635460" y="4109000"/>
              <a:ext cx="3078921" cy="32385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F47FC7-5ACC-FA3C-D595-13B9649ABA11}"/>
                </a:ext>
              </a:extLst>
            </p:cNvPr>
            <p:cNvSpPr/>
            <p:nvPr/>
          </p:nvSpPr>
          <p:spPr>
            <a:xfrm>
              <a:off x="7643821" y="5140292"/>
              <a:ext cx="612283" cy="5707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347BDFE-9AC5-96E6-28C4-2507AFFBB39E}"/>
              </a:ext>
            </a:extLst>
          </p:cNvPr>
          <p:cNvGrpSpPr/>
          <p:nvPr/>
        </p:nvGrpSpPr>
        <p:grpSpPr>
          <a:xfrm>
            <a:off x="1161587" y="4050149"/>
            <a:ext cx="2359430" cy="2481718"/>
            <a:chOff x="2865628" y="3073400"/>
            <a:chExt cx="3078921" cy="3238500"/>
          </a:xfrm>
        </p:grpSpPr>
        <p:pic>
          <p:nvPicPr>
            <p:cNvPr id="19" name="Picture 18" descr="A diagram of a brain&#10;&#10;Description automatically generated">
              <a:extLst>
                <a:ext uri="{FF2B5EF4-FFF2-40B4-BE49-F238E27FC236}">
                  <a16:creationId xmlns:a16="http://schemas.microsoft.com/office/drawing/2014/main" id="{211FB65B-2F62-B4F3-BF0C-23EA04096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53378"/>
            <a:stretch/>
          </p:blipFill>
          <p:spPr>
            <a:xfrm>
              <a:off x="2865628" y="3073400"/>
              <a:ext cx="3078921" cy="32385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CEBEEAF-4804-12EE-C941-25C68A136355}"/>
                </a:ext>
              </a:extLst>
            </p:cNvPr>
            <p:cNvSpPr/>
            <p:nvPr/>
          </p:nvSpPr>
          <p:spPr>
            <a:xfrm>
              <a:off x="5473148" y="4001294"/>
              <a:ext cx="448841" cy="5707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Content Placeholder 16">
            <a:extLst>
              <a:ext uri="{FF2B5EF4-FFF2-40B4-BE49-F238E27FC236}">
                <a16:creationId xmlns:a16="http://schemas.microsoft.com/office/drawing/2014/main" id="{E7E1034C-4E1C-B75D-DE52-52C6120AA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01749"/>
            <a:ext cx="5952344" cy="1648399"/>
          </a:xfrm>
        </p:spPr>
        <p:txBody>
          <a:bodyPr/>
          <a:lstStyle/>
          <a:p>
            <a:r>
              <a:rPr lang="en-US" dirty="0"/>
              <a:t>Connectomes derived from one atlas, are not directly comparable to those from a different atlas</a:t>
            </a:r>
          </a:p>
        </p:txBody>
      </p:sp>
    </p:spTree>
    <p:extLst>
      <p:ext uri="{BB962C8B-B14F-4D97-AF65-F5344CB8AC3E}">
        <p14:creationId xmlns:p14="http://schemas.microsoft.com/office/powerpoint/2010/main" val="581098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24CB3-D85A-95F9-198C-2A2266A5D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D17B4-3819-2E27-7C4E-35E637B06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3: Data-driven Methods for Functional Connectomes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96ABA3-C94E-A856-15C1-BEB3D047BD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349479" cy="4351338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r>
                  <a:rPr lang="en-US" dirty="0"/>
                  <a:t>For subject 1, brain state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 atlas 1 corresponds to brain state 𝑃₂ in atlas 2.</a:t>
                </a:r>
              </a:p>
              <a:p>
                <a:r>
                  <a:rPr lang="en-US" dirty="0"/>
                  <a:t>Optimal transport transforms probability distribution 𝑃₁ to 𝑃₂ with minimum cost.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96ABA3-C94E-A856-15C1-BEB3D047BD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349479" cy="4351338"/>
              </a:xfrm>
              <a:blipFill>
                <a:blip r:embed="rId2"/>
                <a:stretch>
                  <a:fillRect l="-1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diagram of a mountain with a graph and equations&#10;&#10;Description automatically generated with medium confidence">
            <a:extLst>
              <a:ext uri="{FF2B5EF4-FFF2-40B4-BE49-F238E27FC236}">
                <a16:creationId xmlns:a16="http://schemas.microsoft.com/office/drawing/2014/main" id="{83D0F53E-392D-620D-4CDE-9F898FBC2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149" y="1485693"/>
            <a:ext cx="4769832" cy="46912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0C1EB9-EA75-A668-90F7-27C7495C29AD}"/>
              </a:ext>
            </a:extLst>
          </p:cNvPr>
          <p:cNvSpPr txBox="1"/>
          <p:nvPr/>
        </p:nvSpPr>
        <p:spPr>
          <a:xfrm>
            <a:off x="457200" y="6169709"/>
            <a:ext cx="11571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Peyré</a:t>
            </a:r>
            <a:r>
              <a:rPr lang="en-US" dirty="0"/>
              <a:t>, Gabriel, and Marco </a:t>
            </a:r>
            <a:r>
              <a:rPr lang="en-US" dirty="0" err="1"/>
              <a:t>Cuturi</a:t>
            </a:r>
            <a:r>
              <a:rPr lang="en-US" dirty="0"/>
              <a:t>. "Computational optimal transport: With applications to data science." Foundations and Trends® in Machine Learning 11.5-6 (2019): 355-607.</a:t>
            </a:r>
          </a:p>
        </p:txBody>
      </p:sp>
    </p:spTree>
    <p:extLst>
      <p:ext uri="{BB962C8B-B14F-4D97-AF65-F5344CB8AC3E}">
        <p14:creationId xmlns:p14="http://schemas.microsoft.com/office/powerpoint/2010/main" val="178885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D6E7C-E75A-325B-13C1-56BEBE045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brain&#10;&#10;Description automatically generated">
            <a:extLst>
              <a:ext uri="{FF2B5EF4-FFF2-40B4-BE49-F238E27FC236}">
                <a16:creationId xmlns:a16="http://schemas.microsoft.com/office/drawing/2014/main" id="{AB1FA155-4646-2012-46EA-2E46E287A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3171"/>
          <a:stretch/>
        </p:blipFill>
        <p:spPr>
          <a:xfrm>
            <a:off x="989351" y="1324288"/>
            <a:ext cx="10223292" cy="553672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9F4B28-C0FF-4515-F798-64C1BFF3B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3: Cross Atlas Remapping via Optimal Transport (CAROT)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F5522F-811A-8864-48BA-3FDF74234FC6}"/>
              </a:ext>
            </a:extLst>
          </p:cNvPr>
          <p:cNvGrpSpPr/>
          <p:nvPr/>
        </p:nvGrpSpPr>
        <p:grpSpPr>
          <a:xfrm>
            <a:off x="236461" y="1930531"/>
            <a:ext cx="11719078" cy="3996436"/>
            <a:chOff x="542515" y="2428408"/>
            <a:chExt cx="7992163" cy="27254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34FCEE-46CF-5B34-F859-E1A362BA0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515" y="2428408"/>
              <a:ext cx="7992163" cy="22638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C98F94B-466C-FA3E-B15E-4FE58C334781}"/>
                </a:ext>
              </a:extLst>
            </p:cNvPr>
            <p:cNvSpPr txBox="1"/>
            <p:nvPr/>
          </p:nvSpPr>
          <p:spPr>
            <a:xfrm>
              <a:off x="2829073" y="4692228"/>
              <a:ext cx="47480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Pre-trained Transportation Policies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252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DB2EA-F510-40B9-F262-835056713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3: Cross Atlas Remapping via Optimal Transport (CAROT)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34BA60-AB58-2B96-A052-13EA4424EAC1}"/>
              </a:ext>
            </a:extLst>
          </p:cNvPr>
          <p:cNvSpPr txBox="1">
            <a:spLocks/>
          </p:cNvSpPr>
          <p:nvPr/>
        </p:nvSpPr>
        <p:spPr>
          <a:xfrm>
            <a:off x="173657" y="5532437"/>
            <a:ext cx="12388100" cy="1325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Dadashkarimi, Javid</a:t>
            </a:r>
            <a:r>
              <a:rPr lang="en-US" sz="1800" dirty="0"/>
              <a:t>, et al. "</a:t>
            </a:r>
            <a:r>
              <a:rPr lang="en-US" sz="1800" i="1" dirty="0"/>
              <a:t>Cross Atlas Remapping via Optimal Transport (CAROT): Creating connectomes for different atlases when raw data is not available</a:t>
            </a:r>
            <a:r>
              <a:rPr lang="en-US" sz="1800" dirty="0"/>
              <a:t>." </a:t>
            </a:r>
            <a:r>
              <a:rPr lang="en-US" sz="1800" i="1" dirty="0"/>
              <a:t>Medical image analysis</a:t>
            </a:r>
            <a:r>
              <a:rPr lang="en-US" sz="1800" dirty="0"/>
              <a:t> 88 (2023).</a:t>
            </a:r>
          </a:p>
          <a:p>
            <a:r>
              <a:rPr lang="en-US" sz="1800" dirty="0"/>
              <a:t>Liang, Qinghao, </a:t>
            </a:r>
            <a:r>
              <a:rPr lang="en-US" sz="1800" b="1" dirty="0"/>
              <a:t>Dadashkarimi, Javid</a:t>
            </a:r>
            <a:r>
              <a:rPr lang="en-US" sz="1800" dirty="0"/>
              <a:t>, et al. "Transforming Connectomes to “Any” Parcellation via Graph Matching." MICCAI Workshop on Imaging Systems for GI Endoscopy. (</a:t>
            </a:r>
            <a:r>
              <a:rPr lang="en-US" sz="1800" dirty="0">
                <a:solidFill>
                  <a:srgbClr val="FF0000"/>
                </a:solidFill>
              </a:rPr>
              <a:t>Best Paper Award</a:t>
            </a:r>
            <a:r>
              <a:rPr lang="en-US" sz="1800" dirty="0"/>
              <a:t>).</a:t>
            </a:r>
          </a:p>
          <a:p>
            <a:endParaRPr lang="en-US" sz="18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36B06E-BF5D-2BE8-8CBB-2E2FDF208A25}"/>
              </a:ext>
            </a:extLst>
          </p:cNvPr>
          <p:cNvGrpSpPr/>
          <p:nvPr/>
        </p:nvGrpSpPr>
        <p:grpSpPr>
          <a:xfrm>
            <a:off x="3052763" y="2801664"/>
            <a:ext cx="6209395" cy="1828800"/>
            <a:chOff x="5144405" y="2697162"/>
            <a:chExt cx="6209395" cy="18288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BC10E6-C397-95E6-376B-E75C2529A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9322"/>
            <a:stretch/>
          </p:blipFill>
          <p:spPr>
            <a:xfrm>
              <a:off x="6851026" y="2697162"/>
              <a:ext cx="4502774" cy="18288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41C8EC-3BC3-C0A2-68D5-DECA0C5BDE57}"/>
                </a:ext>
              </a:extLst>
            </p:cNvPr>
            <p:cNvSpPr txBox="1"/>
            <p:nvPr/>
          </p:nvSpPr>
          <p:spPr>
            <a:xfrm>
              <a:off x="5910860" y="3316007"/>
              <a:ext cx="91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original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C8C44A-C987-8AC8-107D-28854E0FAAD0}"/>
                </a:ext>
              </a:extLst>
            </p:cNvPr>
            <p:cNvSpPr txBox="1"/>
            <p:nvPr/>
          </p:nvSpPr>
          <p:spPr>
            <a:xfrm>
              <a:off x="5144405" y="3921268"/>
              <a:ext cx="1706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Reconstructed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7844A80-F7F9-9DBD-6E53-E82143194771}"/>
              </a:ext>
            </a:extLst>
          </p:cNvPr>
          <p:cNvGrpSpPr/>
          <p:nvPr/>
        </p:nvGrpSpPr>
        <p:grpSpPr>
          <a:xfrm>
            <a:off x="496327" y="2133729"/>
            <a:ext cx="9444418" cy="3312223"/>
            <a:chOff x="721180" y="2419414"/>
            <a:chExt cx="9444418" cy="33122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EF4A59D-634F-F728-D761-8243AF92F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811"/>
            <a:stretch/>
          </p:blipFill>
          <p:spPr>
            <a:xfrm>
              <a:off x="2393198" y="2419414"/>
              <a:ext cx="7772400" cy="33122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CA21B9-A3F5-D900-1367-662D327E9F32}"/>
                </a:ext>
              </a:extLst>
            </p:cNvPr>
            <p:cNvSpPr txBox="1"/>
            <p:nvPr/>
          </p:nvSpPr>
          <p:spPr>
            <a:xfrm>
              <a:off x="721180" y="3109855"/>
              <a:ext cx="19949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Fluid Intelligence Prediction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ADB7B23-51FA-65C3-B6D0-52335743642C}"/>
                </a:ext>
              </a:extLst>
            </p:cNvPr>
            <p:cNvSpPr txBox="1"/>
            <p:nvPr/>
          </p:nvSpPr>
          <p:spPr>
            <a:xfrm>
              <a:off x="721180" y="4708855"/>
              <a:ext cx="19949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Fingerprinting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13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9439C-874B-8D49-7325-8E88AAE04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1F7AF-35C0-9032-1C72-07D1B4B98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1991"/>
            <a:ext cx="4873052" cy="353931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 joined the Martinos Center in August 2023.</a:t>
            </a:r>
          </a:p>
          <a:p>
            <a:r>
              <a:rPr lang="en-US" dirty="0"/>
              <a:t>Motivation: Tools for adults often struggle in early childhood and pre-natal periods.</a:t>
            </a:r>
          </a:p>
          <a:p>
            <a:r>
              <a:rPr lang="en-US" dirty="0"/>
              <a:t>Focus: My work focuses on fetal brain extraction and segmentation.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56A1E-714F-3850-3D40-5775A08ED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81992"/>
            <a:ext cx="5845017" cy="3282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8CB544-D898-CF5A-DF6C-1EBB5E6D2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5058" y="5469875"/>
            <a:ext cx="2655959" cy="123072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BA298B8-D2A4-84A7-EB02-3302C6EE2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Postdoctoral Training </a:t>
            </a:r>
          </a:p>
        </p:txBody>
      </p:sp>
    </p:spTree>
    <p:extLst>
      <p:ext uri="{BB962C8B-B14F-4D97-AF65-F5344CB8AC3E}">
        <p14:creationId xmlns:p14="http://schemas.microsoft.com/office/powerpoint/2010/main" val="640680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" name="Rectangle 132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Content Placeholder 2">
            <a:extLst>
              <a:ext uri="{FF2B5EF4-FFF2-40B4-BE49-F238E27FC236}">
                <a16:creationId xmlns:a16="http://schemas.microsoft.com/office/drawing/2014/main" id="{9291287A-452E-F35B-FE13-D352B2EB144C}"/>
              </a:ext>
            </a:extLst>
          </p:cNvPr>
          <p:cNvSpPr txBox="1">
            <a:spLocks/>
          </p:cNvSpPr>
          <p:nvPr/>
        </p:nvSpPr>
        <p:spPr>
          <a:xfrm>
            <a:off x="660348" y="1961322"/>
            <a:ext cx="4031574" cy="4611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Predictive models aid risk stratification and support interventions</a:t>
            </a:r>
          </a:p>
          <a:p>
            <a:r>
              <a:rPr lang="en-US" sz="2400" dirty="0"/>
              <a:t>Most models focus on children of school age or older</a:t>
            </a:r>
          </a:p>
          <a:p>
            <a:r>
              <a:rPr lang="en-US" sz="2400" dirty="0"/>
              <a:t>Fetal, infant, and toddler (FIT) periods are critical for mental health.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FB7F18-64B5-73CC-431F-0719D0AA0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8" name="Picture 7" descr="A diagram of a cross-malfunction&#10;&#10;Description automatically generated">
            <a:extLst>
              <a:ext uri="{FF2B5EF4-FFF2-40B4-BE49-F238E27FC236}">
                <a16:creationId xmlns:a16="http://schemas.microsoft.com/office/drawing/2014/main" id="{DC23D060-458A-9AD1-E1D4-6DBD0BA4A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563" y="2531836"/>
            <a:ext cx="6745607" cy="23957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CB05F0-855E-5AA7-DC68-873F221DCA43}"/>
              </a:ext>
            </a:extLst>
          </p:cNvPr>
          <p:cNvSpPr/>
          <p:nvPr/>
        </p:nvSpPr>
        <p:spPr>
          <a:xfrm>
            <a:off x="5066675" y="2368446"/>
            <a:ext cx="1394086" cy="332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B5130B-FE52-EF28-56C0-E4FB6F25F877}"/>
              </a:ext>
            </a:extLst>
          </p:cNvPr>
          <p:cNvSpPr/>
          <p:nvPr/>
        </p:nvSpPr>
        <p:spPr>
          <a:xfrm>
            <a:off x="6560661" y="2368446"/>
            <a:ext cx="4097345" cy="332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5F323F-0A2F-E18E-B424-36998E0996BE}"/>
              </a:ext>
            </a:extLst>
          </p:cNvPr>
          <p:cNvSpPr/>
          <p:nvPr/>
        </p:nvSpPr>
        <p:spPr>
          <a:xfrm>
            <a:off x="10718002" y="2385935"/>
            <a:ext cx="1394086" cy="332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6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BBA29-CD17-DE7E-BFF8-B17F7DD13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E6E45-3AB0-4FED-721B-9C77CE64C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DF725-EABB-C52F-C663-2DA9BD261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19807" cy="4351338"/>
          </a:xfrm>
        </p:spPr>
        <p:txBody>
          <a:bodyPr>
            <a:normAutofit/>
          </a:bodyPr>
          <a:lstStyle/>
          <a:p>
            <a:r>
              <a:rPr lang="en-US" dirty="0"/>
              <a:t>Functional Connectomes</a:t>
            </a:r>
          </a:p>
          <a:p>
            <a:pPr lvl="1"/>
            <a:r>
              <a:rPr lang="en-US" dirty="0"/>
              <a:t>Tool 1: Visualization</a:t>
            </a:r>
          </a:p>
          <a:p>
            <a:pPr lvl="1"/>
            <a:r>
              <a:rPr lang="en-US" dirty="0"/>
              <a:t>Tool 2: Statistical Tools</a:t>
            </a:r>
          </a:p>
          <a:p>
            <a:pPr lvl="1"/>
            <a:r>
              <a:rPr lang="en-US" dirty="0"/>
              <a:t>Tool 3: Data-driven Methods with Optimal Transport</a:t>
            </a:r>
          </a:p>
          <a:p>
            <a:r>
              <a:rPr lang="en-US" dirty="0"/>
              <a:t>Fetus, Infant, and Toddler (FIT) Neuroimaging</a:t>
            </a:r>
          </a:p>
          <a:p>
            <a:pPr lvl="1"/>
            <a:r>
              <a:rPr lang="en-US" dirty="0"/>
              <a:t>Tool 4: Automated Fetal Brain Extraction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Results  &amp; </a:t>
            </a: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F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inal Remarks</a:t>
            </a:r>
          </a:p>
        </p:txBody>
      </p:sp>
    </p:spTree>
    <p:extLst>
      <p:ext uri="{BB962C8B-B14F-4D97-AF65-F5344CB8AC3E}">
        <p14:creationId xmlns:p14="http://schemas.microsoft.com/office/powerpoint/2010/main" val="476620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08BAB-F5B7-6C4C-146C-5F2292174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B516AA-4B0B-4C86-1D32-0C04B9F55F00}"/>
              </a:ext>
            </a:extLst>
          </p:cNvPr>
          <p:cNvSpPr/>
          <p:nvPr/>
        </p:nvSpPr>
        <p:spPr>
          <a:xfrm>
            <a:off x="838200" y="3525812"/>
            <a:ext cx="10063369" cy="456164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DEBE42-4D78-DB1C-DF49-F45E483A0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4B073-42C5-1473-B84A-733B3BE81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19807" cy="4351338"/>
          </a:xfrm>
        </p:spPr>
        <p:txBody>
          <a:bodyPr>
            <a:normAutofit/>
          </a:bodyPr>
          <a:lstStyle/>
          <a:p>
            <a:r>
              <a:rPr lang="en-US" dirty="0"/>
              <a:t>Functional Connectomes</a:t>
            </a:r>
          </a:p>
          <a:p>
            <a:pPr lvl="1"/>
            <a:r>
              <a:rPr lang="en-US" dirty="0"/>
              <a:t>Tool 1: Visualization</a:t>
            </a:r>
          </a:p>
          <a:p>
            <a:pPr lvl="1"/>
            <a:r>
              <a:rPr lang="en-US" dirty="0"/>
              <a:t>Tool 2: Statistical Tools</a:t>
            </a:r>
          </a:p>
          <a:p>
            <a:pPr lvl="1"/>
            <a:r>
              <a:rPr lang="en-US" dirty="0"/>
              <a:t>Tool 3: Data-driven Methods with Optimal Transport</a:t>
            </a:r>
          </a:p>
          <a:p>
            <a:r>
              <a:rPr lang="en-US" dirty="0"/>
              <a:t>Fetus, Infant, and Toddler (FIT) Neuroimaging</a:t>
            </a:r>
          </a:p>
          <a:p>
            <a:pPr lvl="1"/>
            <a:r>
              <a:rPr lang="en-US" dirty="0"/>
              <a:t>Tool 4: Automated Fetal Brain Extraction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Results  &amp; </a:t>
            </a: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F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inal Remarks</a:t>
            </a:r>
          </a:p>
        </p:txBody>
      </p:sp>
    </p:spTree>
    <p:extLst>
      <p:ext uri="{BB962C8B-B14F-4D97-AF65-F5344CB8AC3E}">
        <p14:creationId xmlns:p14="http://schemas.microsoft.com/office/powerpoint/2010/main" val="622321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DF990-C38F-ED59-CB61-9CD1B93B6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Fetus, Infant, and Toddler Neuroimaging (FIT)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95A5E7-0D4F-0603-4149-77CD7AB9E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75" y="2416604"/>
            <a:ext cx="5097905" cy="3175743"/>
          </a:xfrm>
          <a:prstGeom prst="rect">
            <a:avLst/>
          </a:prstGeom>
        </p:spPr>
      </p:pic>
      <p:pic>
        <p:nvPicPr>
          <p:cNvPr id="8" name="Picture 7" descr="A collage of images of a brain&#10;&#10;Description automatically generated">
            <a:extLst>
              <a:ext uri="{FF2B5EF4-FFF2-40B4-BE49-F238E27FC236}">
                <a16:creationId xmlns:a16="http://schemas.microsoft.com/office/drawing/2014/main" id="{2687B399-F17F-7FF9-D193-1C459A675A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822" t="7613" r="64759" b="57215"/>
          <a:stretch/>
        </p:blipFill>
        <p:spPr>
          <a:xfrm>
            <a:off x="6535709" y="2416604"/>
            <a:ext cx="2484793" cy="31757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246C44B-2DDD-B2A4-3309-828AB52A7437}"/>
              </a:ext>
            </a:extLst>
          </p:cNvPr>
          <p:cNvSpPr/>
          <p:nvPr/>
        </p:nvSpPr>
        <p:spPr>
          <a:xfrm>
            <a:off x="9100451" y="2461573"/>
            <a:ext cx="2484793" cy="317574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 descr="A collage of images of a brain&#10;&#10;Description automatically generated">
            <a:extLst>
              <a:ext uri="{FF2B5EF4-FFF2-40B4-BE49-F238E27FC236}">
                <a16:creationId xmlns:a16="http://schemas.microsoft.com/office/drawing/2014/main" id="{65A058AE-8B5A-0844-1482-56FABC82DE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867" t="17138" r="66832" b="61404"/>
          <a:stretch/>
        </p:blipFill>
        <p:spPr>
          <a:xfrm>
            <a:off x="9593335" y="3269729"/>
            <a:ext cx="1558977" cy="1937479"/>
          </a:xfrm>
          <a:prstGeom prst="teardrop">
            <a:avLst>
              <a:gd name="adj" fmla="val 61538"/>
            </a:avLst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0554D91-9E92-F047-CC8C-0265A1E77754}"/>
              </a:ext>
            </a:extLst>
          </p:cNvPr>
          <p:cNvSpPr txBox="1"/>
          <p:nvPr/>
        </p:nvSpPr>
        <p:spPr>
          <a:xfrm>
            <a:off x="838200" y="6408201"/>
            <a:ext cx="10747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Hoopes, Andrew, et al. "</a:t>
            </a:r>
            <a:r>
              <a:rPr lang="en-US" dirty="0" err="1"/>
              <a:t>SynthStrip</a:t>
            </a:r>
            <a:r>
              <a:rPr lang="en-US" dirty="0"/>
              <a:t>: skull-stripping for any brain image." NeuroImage 260 (2022): 119474.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3FB9831-4FC9-F0C5-AAEF-EB5031C17844}"/>
              </a:ext>
            </a:extLst>
          </p:cNvPr>
          <p:cNvSpPr txBox="1"/>
          <p:nvPr/>
        </p:nvSpPr>
        <p:spPr>
          <a:xfrm>
            <a:off x="2938072" y="5713610"/>
            <a:ext cx="1675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Adult MRI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4FA3A03-79DF-06F6-E440-97BABC031C69}"/>
              </a:ext>
            </a:extLst>
          </p:cNvPr>
          <p:cNvSpPr txBox="1"/>
          <p:nvPr/>
        </p:nvSpPr>
        <p:spPr>
          <a:xfrm>
            <a:off x="8262721" y="5738664"/>
            <a:ext cx="1623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Fetal MRI</a:t>
            </a:r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B76AE098-2E97-7327-78E6-C26FF7731B93}"/>
              </a:ext>
            </a:extLst>
          </p:cNvPr>
          <p:cNvSpPr/>
          <p:nvPr/>
        </p:nvSpPr>
        <p:spPr>
          <a:xfrm>
            <a:off x="9593335" y="3269729"/>
            <a:ext cx="292394" cy="418868"/>
          </a:xfrm>
          <a:prstGeom prst="teardrop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ardrop 3">
            <a:extLst>
              <a:ext uri="{FF2B5EF4-FFF2-40B4-BE49-F238E27FC236}">
                <a16:creationId xmlns:a16="http://schemas.microsoft.com/office/drawing/2014/main" id="{A3B765DA-2182-080F-A94B-4655B2F0B548}"/>
              </a:ext>
            </a:extLst>
          </p:cNvPr>
          <p:cNvSpPr/>
          <p:nvPr/>
        </p:nvSpPr>
        <p:spPr>
          <a:xfrm rot="19327062">
            <a:off x="9407164" y="4459482"/>
            <a:ext cx="292394" cy="418868"/>
          </a:xfrm>
          <a:prstGeom prst="teardrop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id="{1E602883-7FC1-96A8-C86E-EC748916B867}"/>
              </a:ext>
            </a:extLst>
          </p:cNvPr>
          <p:cNvSpPr/>
          <p:nvPr/>
        </p:nvSpPr>
        <p:spPr>
          <a:xfrm rot="19327062">
            <a:off x="10897758" y="4501202"/>
            <a:ext cx="479818" cy="569045"/>
          </a:xfrm>
          <a:prstGeom prst="teardrop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41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1A98CE-46BF-8708-2C9D-B7385CB37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87DE445-6C99-10D2-F061-52A6A6B329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632" r="6415" b="51354"/>
          <a:stretch/>
        </p:blipFill>
        <p:spPr>
          <a:xfrm>
            <a:off x="5343025" y="375320"/>
            <a:ext cx="1814667" cy="1657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B539E7-0160-1064-922C-195A830C13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907" r="9027" b="50861"/>
          <a:stretch/>
        </p:blipFill>
        <p:spPr>
          <a:xfrm>
            <a:off x="5299332" y="2424609"/>
            <a:ext cx="1834925" cy="1799367"/>
          </a:xfrm>
          <a:prstGeom prst="rect">
            <a:avLst/>
          </a:prstGeom>
        </p:spPr>
      </p:pic>
      <p:pic>
        <p:nvPicPr>
          <p:cNvPr id="22" name="Picture 21" descr="A close-up of a mri scan&#10;&#10;Description automatically generated">
            <a:extLst>
              <a:ext uri="{FF2B5EF4-FFF2-40B4-BE49-F238E27FC236}">
                <a16:creationId xmlns:a16="http://schemas.microsoft.com/office/drawing/2014/main" id="{992A19F4-4EC7-6DD2-B0BB-D634B2209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4" y="4966098"/>
            <a:ext cx="2151177" cy="1516578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1E68D27-C422-1DDD-674D-AEDAC21039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869" r="13954" b="56345"/>
          <a:stretch/>
        </p:blipFill>
        <p:spPr>
          <a:xfrm>
            <a:off x="2792719" y="4911833"/>
            <a:ext cx="1503649" cy="15708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1BD1EA-65B8-D28B-8D36-2C4334F709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706" r="66878" b="67153"/>
          <a:stretch/>
        </p:blipFill>
        <p:spPr>
          <a:xfrm>
            <a:off x="5328866" y="4808159"/>
            <a:ext cx="1834925" cy="1674517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22A5670-0F7B-4199-AEAB-33FBA9CEA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-1"/>
            <a:ext cx="0" cy="6858001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BB1744D-A7DF-4B65-B6E3-DCF12BB2D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2228770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82DD753-EA38-4E86-91FB-05041A44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7905"/>
            <a:ext cx="7530662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DA63E78-7704-45EF-B5D3-EADDF5D82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218591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collage of images of a brain&#10;&#10;Description automatically generated">
            <a:extLst>
              <a:ext uri="{FF2B5EF4-FFF2-40B4-BE49-F238E27FC236}">
                <a16:creationId xmlns:a16="http://schemas.microsoft.com/office/drawing/2014/main" id="{318EEC6E-4D95-666D-020D-A3F1A4E4D5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132" t="7613" r="58632" b="57215"/>
          <a:stretch/>
        </p:blipFill>
        <p:spPr>
          <a:xfrm>
            <a:off x="233226" y="1239061"/>
            <a:ext cx="3975010" cy="2758823"/>
          </a:xfrm>
          <a:prstGeom prst="rect">
            <a:avLst/>
          </a:prstGeom>
        </p:spPr>
      </p:pic>
      <p:pic>
        <p:nvPicPr>
          <p:cNvPr id="25" name="Content Placeholder 24" descr="A collage of images of a brain&#10;&#10;Description automatically generated">
            <a:extLst>
              <a:ext uri="{FF2B5EF4-FFF2-40B4-BE49-F238E27FC236}">
                <a16:creationId xmlns:a16="http://schemas.microsoft.com/office/drawing/2014/main" id="{865E022A-88CD-FC7A-1082-22ACFD080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alphaModFix/>
          </a:blip>
          <a:srcRect l="24198" t="22371" r="65386" b="60370"/>
          <a:stretch/>
        </p:blipFill>
        <p:spPr>
          <a:xfrm>
            <a:off x="1971130" y="2440090"/>
            <a:ext cx="959787" cy="954155"/>
          </a:xfrm>
        </p:spPr>
      </p:pic>
      <p:sp>
        <p:nvSpPr>
          <p:cNvPr id="43" name="Content Placeholder 16">
            <a:extLst>
              <a:ext uri="{FF2B5EF4-FFF2-40B4-BE49-F238E27FC236}">
                <a16:creationId xmlns:a16="http://schemas.microsoft.com/office/drawing/2014/main" id="{C6B3E0D2-0ADB-C828-C653-13C05A6FAA1F}"/>
              </a:ext>
            </a:extLst>
          </p:cNvPr>
          <p:cNvSpPr txBox="1">
            <a:spLocks/>
          </p:cNvSpPr>
          <p:nvPr/>
        </p:nvSpPr>
        <p:spPr>
          <a:xfrm>
            <a:off x="7816667" y="2156200"/>
            <a:ext cx="4600301" cy="3721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Brains are different in size, shape, and orientation.</a:t>
            </a:r>
          </a:p>
          <a:p>
            <a:r>
              <a:rPr lang="en-US" dirty="0"/>
              <a:t>Brain masks are binary arrays</a:t>
            </a:r>
          </a:p>
          <a:p>
            <a:r>
              <a:rPr lang="en-US" dirty="0"/>
              <a:t>The dice coefficient is our main evaluation metric:</a:t>
            </a:r>
          </a:p>
          <a:p>
            <a:endParaRPr lang="en-US" sz="20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96D1E24-B2BE-9678-833D-523FD18EAE65}"/>
              </a:ext>
            </a:extLst>
          </p:cNvPr>
          <p:cNvSpPr/>
          <p:nvPr/>
        </p:nvSpPr>
        <p:spPr>
          <a:xfrm>
            <a:off x="5874677" y="1415958"/>
            <a:ext cx="495654" cy="47549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AA33629-1DDA-E83B-6605-3104B407254C}"/>
              </a:ext>
            </a:extLst>
          </p:cNvPr>
          <p:cNvSpPr/>
          <p:nvPr/>
        </p:nvSpPr>
        <p:spPr>
          <a:xfrm>
            <a:off x="6215270" y="5592656"/>
            <a:ext cx="467147" cy="44814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0DF8F5D-E183-2A58-A036-C4A69D0B6259}"/>
              </a:ext>
            </a:extLst>
          </p:cNvPr>
          <p:cNvSpPr/>
          <p:nvPr/>
        </p:nvSpPr>
        <p:spPr>
          <a:xfrm>
            <a:off x="3531757" y="5599522"/>
            <a:ext cx="324133" cy="31094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2B01C4E-1073-7210-11EF-ACC60CC2D070}"/>
              </a:ext>
            </a:extLst>
          </p:cNvPr>
          <p:cNvSpPr/>
          <p:nvPr/>
        </p:nvSpPr>
        <p:spPr>
          <a:xfrm>
            <a:off x="1524285" y="5850971"/>
            <a:ext cx="324133" cy="31094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126D0C0-6555-3403-2E93-909D2E24A1D9}"/>
              </a:ext>
            </a:extLst>
          </p:cNvPr>
          <p:cNvSpPr/>
          <p:nvPr/>
        </p:nvSpPr>
        <p:spPr>
          <a:xfrm>
            <a:off x="376244" y="5979599"/>
            <a:ext cx="324133" cy="31094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E6C18E0-E52A-81E2-A5FF-80956FE546CF}"/>
              </a:ext>
            </a:extLst>
          </p:cNvPr>
          <p:cNvSpPr/>
          <p:nvPr/>
        </p:nvSpPr>
        <p:spPr>
          <a:xfrm>
            <a:off x="430538" y="5098171"/>
            <a:ext cx="324133" cy="31094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65BA41B-EFF9-78BF-D423-CDB8A19432B9}"/>
              </a:ext>
            </a:extLst>
          </p:cNvPr>
          <p:cNvSpPr/>
          <p:nvPr/>
        </p:nvSpPr>
        <p:spPr>
          <a:xfrm>
            <a:off x="1510126" y="5117559"/>
            <a:ext cx="324133" cy="31094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D6E754C-1124-ACE1-28EB-E55452376DAD}"/>
              </a:ext>
            </a:extLst>
          </p:cNvPr>
          <p:cNvSpPr/>
          <p:nvPr/>
        </p:nvSpPr>
        <p:spPr>
          <a:xfrm>
            <a:off x="6042991" y="3157431"/>
            <a:ext cx="247827" cy="26506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E6AB16E-3FD0-3CC3-5FD2-E04901A8DC70}"/>
              </a:ext>
            </a:extLst>
          </p:cNvPr>
          <p:cNvSpPr/>
          <p:nvPr/>
        </p:nvSpPr>
        <p:spPr>
          <a:xfrm>
            <a:off x="1959717" y="2435030"/>
            <a:ext cx="959787" cy="92074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862888A-FA36-B21B-F977-53B09CC34D2F}"/>
              </a:ext>
            </a:extLst>
          </p:cNvPr>
          <p:cNvSpPr/>
          <p:nvPr/>
        </p:nvSpPr>
        <p:spPr>
          <a:xfrm>
            <a:off x="5194852" y="278298"/>
            <a:ext cx="2080591" cy="1904756"/>
          </a:xfrm>
          <a:prstGeom prst="rect">
            <a:avLst/>
          </a:prstGeom>
          <a:solidFill>
            <a:schemeClr val="bg1">
              <a:lumMod val="95000"/>
              <a:alpha val="63297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C7AC048-A921-5346-58F0-0554789F4431}"/>
              </a:ext>
            </a:extLst>
          </p:cNvPr>
          <p:cNvSpPr/>
          <p:nvPr/>
        </p:nvSpPr>
        <p:spPr>
          <a:xfrm>
            <a:off x="5236148" y="2424492"/>
            <a:ext cx="2080591" cy="1904756"/>
          </a:xfrm>
          <a:prstGeom prst="rect">
            <a:avLst/>
          </a:prstGeom>
          <a:solidFill>
            <a:schemeClr val="bg1">
              <a:lumMod val="95000"/>
              <a:alpha val="63297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BA31927-AC3C-C84B-4859-97C9F1E140FF}"/>
              </a:ext>
            </a:extLst>
          </p:cNvPr>
          <p:cNvSpPr/>
          <p:nvPr/>
        </p:nvSpPr>
        <p:spPr>
          <a:xfrm>
            <a:off x="5234608" y="4625010"/>
            <a:ext cx="2080591" cy="1904756"/>
          </a:xfrm>
          <a:prstGeom prst="rect">
            <a:avLst/>
          </a:prstGeom>
          <a:solidFill>
            <a:schemeClr val="bg1">
              <a:lumMod val="95000"/>
              <a:alpha val="63297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F090B85-48FC-45DF-EEE5-09A7D8AA6BB3}"/>
              </a:ext>
            </a:extLst>
          </p:cNvPr>
          <p:cNvSpPr/>
          <p:nvPr/>
        </p:nvSpPr>
        <p:spPr>
          <a:xfrm>
            <a:off x="2491408" y="4731027"/>
            <a:ext cx="2080591" cy="1904756"/>
          </a:xfrm>
          <a:prstGeom prst="rect">
            <a:avLst/>
          </a:prstGeom>
          <a:solidFill>
            <a:schemeClr val="bg1">
              <a:lumMod val="95000"/>
              <a:alpha val="63297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284B137-0160-CC65-F060-FAAFDCE93429}"/>
              </a:ext>
            </a:extLst>
          </p:cNvPr>
          <p:cNvSpPr/>
          <p:nvPr/>
        </p:nvSpPr>
        <p:spPr>
          <a:xfrm>
            <a:off x="53008" y="4678018"/>
            <a:ext cx="2198487" cy="1904756"/>
          </a:xfrm>
          <a:prstGeom prst="rect">
            <a:avLst/>
          </a:prstGeom>
          <a:solidFill>
            <a:schemeClr val="bg1">
              <a:lumMod val="95000"/>
              <a:alpha val="63297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3F3C62E-DA2C-8A96-9753-5625D58DCFCD}"/>
                  </a:ext>
                </a:extLst>
              </p:cNvPr>
              <p:cNvSpPr txBox="1"/>
              <p:nvPr/>
            </p:nvSpPr>
            <p:spPr>
              <a:xfrm>
                <a:off x="8213717" y="5026575"/>
                <a:ext cx="3762307" cy="791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Dice Score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𝐹𝑁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3F3C62E-DA2C-8A96-9753-5625D58DC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3717" y="5026575"/>
                <a:ext cx="3762307" cy="791563"/>
              </a:xfrm>
              <a:prstGeom prst="rect">
                <a:avLst/>
              </a:prstGeom>
              <a:blipFill>
                <a:blip r:embed="rId9"/>
                <a:stretch>
                  <a:fillRect l="-2349" t="-3226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02F6AFFC-E700-7924-3DD1-9150DE2E9C14}"/>
              </a:ext>
            </a:extLst>
          </p:cNvPr>
          <p:cNvGrpSpPr/>
          <p:nvPr/>
        </p:nvGrpSpPr>
        <p:grpSpPr>
          <a:xfrm>
            <a:off x="8192606" y="4749640"/>
            <a:ext cx="3529511" cy="1837833"/>
            <a:chOff x="8192606" y="4444842"/>
            <a:chExt cx="3529511" cy="183783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4D3F4EB4-9810-8F96-7AFD-8A6A6C20EA84}"/>
                </a:ext>
              </a:extLst>
            </p:cNvPr>
            <p:cNvGrpSpPr/>
            <p:nvPr/>
          </p:nvGrpSpPr>
          <p:grpSpPr>
            <a:xfrm>
              <a:off x="8192606" y="4444842"/>
              <a:ext cx="3529511" cy="1837833"/>
              <a:chOff x="8192606" y="4444842"/>
              <a:chExt cx="3529511" cy="1837833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C5C44263-2857-9206-06B4-1F7FB2BAC4CD}"/>
                  </a:ext>
                </a:extLst>
              </p:cNvPr>
              <p:cNvGrpSpPr/>
              <p:nvPr/>
            </p:nvGrpSpPr>
            <p:grpSpPr>
              <a:xfrm>
                <a:off x="8213717" y="4444842"/>
                <a:ext cx="3508400" cy="1478880"/>
                <a:chOff x="6588404" y="5504040"/>
                <a:chExt cx="3508400" cy="1478880"/>
              </a:xfrm>
            </p:grpSpPr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AB4EFEDF-FB68-A211-C93D-9358AF41C51B}"/>
                    </a:ext>
                  </a:extLst>
                </p:cNvPr>
                <p:cNvGrpSpPr/>
                <p:nvPr/>
              </p:nvGrpSpPr>
              <p:grpSpPr>
                <a:xfrm>
                  <a:off x="6588404" y="5504040"/>
                  <a:ext cx="3508400" cy="1478880"/>
                  <a:chOff x="7430459" y="5984941"/>
                  <a:chExt cx="3508400" cy="1478880"/>
                </a:xfrm>
              </p:grpSpPr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C3091B30-6865-1B0F-F627-4DC41AC0A1F2}"/>
                      </a:ext>
                    </a:extLst>
                  </p:cNvPr>
                  <p:cNvSpPr/>
                  <p:nvPr/>
                </p:nvSpPr>
                <p:spPr>
                  <a:xfrm>
                    <a:off x="9781631" y="5984941"/>
                    <a:ext cx="621231" cy="631705"/>
                  </a:xfrm>
                  <a:prstGeom prst="ellipse">
                    <a:avLst/>
                  </a:prstGeom>
                  <a:solidFill>
                    <a:srgbClr val="FFFF00">
                      <a:alpha val="79285"/>
                    </a:srgb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75AA4C5D-D18F-16B6-D95F-BF46D09C887F}"/>
                      </a:ext>
                    </a:extLst>
                  </p:cNvPr>
                  <p:cNvSpPr/>
                  <p:nvPr/>
                </p:nvSpPr>
                <p:spPr>
                  <a:xfrm>
                    <a:off x="10179196" y="5998193"/>
                    <a:ext cx="621231" cy="631705"/>
                  </a:xfrm>
                  <a:prstGeom prst="ellipse">
                    <a:avLst/>
                  </a:prstGeom>
                  <a:solidFill>
                    <a:srgbClr val="0070C0">
                      <a:alpha val="57924"/>
                    </a:srgb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970BCE69-D0AC-E6E7-4CA3-8BA21A920BA8}"/>
                      </a:ext>
                    </a:extLst>
                  </p:cNvPr>
                  <p:cNvSpPr txBox="1"/>
                  <p:nvPr/>
                </p:nvSpPr>
                <p:spPr>
                  <a:xfrm>
                    <a:off x="7430459" y="6479427"/>
                    <a:ext cx="1834923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2400" dirty="0"/>
                      <a:t>Dice Score = </a:t>
                    </a:r>
                  </a:p>
                </p:txBody>
              </p:sp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FD7EEBBB-15FC-A0FC-576E-CB195269C4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256468" y="6681590"/>
                    <a:ext cx="166872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990C7D83-74EE-9434-4425-6EC6B6BD79B6}"/>
                      </a:ext>
                    </a:extLst>
                  </p:cNvPr>
                  <p:cNvSpPr/>
                  <p:nvPr/>
                </p:nvSpPr>
                <p:spPr>
                  <a:xfrm>
                    <a:off x="9416382" y="6832116"/>
                    <a:ext cx="621231" cy="631705"/>
                  </a:xfrm>
                  <a:prstGeom prst="ellipse">
                    <a:avLst/>
                  </a:prstGeom>
                  <a:solidFill>
                    <a:srgbClr val="FFFF00">
                      <a:alpha val="79285"/>
                    </a:srgb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AB8ACE49-E766-3E49-4526-A4AF07076948}"/>
                      </a:ext>
                    </a:extLst>
                  </p:cNvPr>
                  <p:cNvSpPr/>
                  <p:nvPr/>
                </p:nvSpPr>
                <p:spPr>
                  <a:xfrm>
                    <a:off x="10317628" y="6803865"/>
                    <a:ext cx="621231" cy="631705"/>
                  </a:xfrm>
                  <a:prstGeom prst="ellipse">
                    <a:avLst/>
                  </a:prstGeom>
                  <a:solidFill>
                    <a:srgbClr val="0070C0">
                      <a:alpha val="57924"/>
                    </a:srgb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2" name="TextBox 71">
                      <a:extLst>
                        <a:ext uri="{FF2B5EF4-FFF2-40B4-BE49-F238E27FC236}">
                          <a16:creationId xmlns:a16="http://schemas.microsoft.com/office/drawing/2014/main" id="{197743BB-D5B0-B6A3-14CA-B65305A9F8C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210723" y="6517151"/>
                      <a:ext cx="21961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72" name="TextBox 71">
                      <a:extLst>
                        <a:ext uri="{FF2B5EF4-FFF2-40B4-BE49-F238E27FC236}">
                          <a16:creationId xmlns:a16="http://schemas.microsoft.com/office/drawing/2014/main" id="{197743BB-D5B0-B6A3-14CA-B65305A9F8C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210723" y="6517151"/>
                      <a:ext cx="219612" cy="276999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22222" r="-22222" b="-434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4" name="TextBox 73">
                      <a:extLst>
                        <a:ext uri="{FF2B5EF4-FFF2-40B4-BE49-F238E27FC236}">
                          <a16:creationId xmlns:a16="http://schemas.microsoft.com/office/drawing/2014/main" id="{5863DFCA-D388-805D-FD8D-0A7BE0DFDEB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68029" y="5681152"/>
                      <a:ext cx="47587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2×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74" name="TextBox 73">
                      <a:extLst>
                        <a:ext uri="{FF2B5EF4-FFF2-40B4-BE49-F238E27FC236}">
                          <a16:creationId xmlns:a16="http://schemas.microsoft.com/office/drawing/2014/main" id="{5863DFCA-D388-805D-FD8D-0A7BE0DFDEB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468029" y="5681152"/>
                      <a:ext cx="475873" cy="369332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1DA2E482-01BF-8E6F-F9E0-3760F410A54A}"/>
                  </a:ext>
                </a:extLst>
              </p:cNvPr>
              <p:cNvSpPr txBox="1"/>
              <p:nvPr/>
            </p:nvSpPr>
            <p:spPr>
              <a:xfrm>
                <a:off x="8531462" y="5417774"/>
                <a:ext cx="12003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Prediction</a:t>
                </a: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E4D6386F-C216-5A03-3F51-047B6281569F}"/>
                  </a:ext>
                </a:extLst>
              </p:cNvPr>
              <p:cNvSpPr/>
              <p:nvPr/>
            </p:nvSpPr>
            <p:spPr>
              <a:xfrm>
                <a:off x="8192606" y="5454921"/>
                <a:ext cx="379690" cy="386092"/>
              </a:xfrm>
              <a:prstGeom prst="ellipse">
                <a:avLst/>
              </a:prstGeom>
              <a:solidFill>
                <a:srgbClr val="FFFF00">
                  <a:alpha val="79285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02EE90D3-9FFC-5AB3-F8C4-C2B5512C6197}"/>
                  </a:ext>
                </a:extLst>
              </p:cNvPr>
              <p:cNvSpPr/>
              <p:nvPr/>
            </p:nvSpPr>
            <p:spPr>
              <a:xfrm>
                <a:off x="8213717" y="5896583"/>
                <a:ext cx="379690" cy="386092"/>
              </a:xfrm>
              <a:prstGeom prst="ellipse">
                <a:avLst/>
              </a:prstGeom>
              <a:solidFill>
                <a:srgbClr val="0070C0">
                  <a:alpha val="57924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BC90720-718C-F52D-6D1F-A0C7B52B0A45}"/>
                </a:ext>
              </a:extLst>
            </p:cNvPr>
            <p:cNvSpPr txBox="1"/>
            <p:nvPr/>
          </p:nvSpPr>
          <p:spPr>
            <a:xfrm>
              <a:off x="8559044" y="5896379"/>
              <a:ext cx="1533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Ground Truth 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233B31FB-A831-9C60-4A9F-2E942639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6666" y="365125"/>
            <a:ext cx="414210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Fetus, Infant, and Toddler Neuroimaging (FIT)</a:t>
            </a:r>
          </a:p>
        </p:txBody>
      </p:sp>
    </p:spTree>
    <p:extLst>
      <p:ext uri="{BB962C8B-B14F-4D97-AF65-F5344CB8AC3E}">
        <p14:creationId xmlns:p14="http://schemas.microsoft.com/office/powerpoint/2010/main" val="216660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4" grpId="1" animBg="1"/>
      <p:bldP spid="55" grpId="0" animBg="1"/>
      <p:bldP spid="57" grpId="0" animBg="1"/>
      <p:bldP spid="58" grpId="0" animBg="1"/>
      <p:bldP spid="59" grpId="0" animBg="1"/>
      <p:bldP spid="60" grpId="0" animBg="1"/>
      <p:bldP spid="61" grpId="0"/>
      <p:bldP spid="6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4B822-AF31-47C5-526B-74AB795C7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8AC3E4-C0E4-F6D2-8F34-C50012313CCB}"/>
              </a:ext>
            </a:extLst>
          </p:cNvPr>
          <p:cNvSpPr/>
          <p:nvPr/>
        </p:nvSpPr>
        <p:spPr>
          <a:xfrm>
            <a:off x="838200" y="3928767"/>
            <a:ext cx="10063369" cy="456164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8BB41-5742-9640-E0D3-7A25C9E8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6D852-99DA-B4F0-49D7-2CA5EEFC9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19807" cy="4351338"/>
          </a:xfrm>
        </p:spPr>
        <p:txBody>
          <a:bodyPr>
            <a:normAutofit/>
          </a:bodyPr>
          <a:lstStyle/>
          <a:p>
            <a:r>
              <a:rPr lang="en-US" dirty="0"/>
              <a:t>Functional Connectomes</a:t>
            </a:r>
          </a:p>
          <a:p>
            <a:pPr lvl="1"/>
            <a:r>
              <a:rPr lang="en-US" dirty="0"/>
              <a:t>Tool 1: Visualization</a:t>
            </a:r>
          </a:p>
          <a:p>
            <a:pPr lvl="1"/>
            <a:r>
              <a:rPr lang="en-US" dirty="0"/>
              <a:t>Tool 2: Statistical Tools</a:t>
            </a:r>
          </a:p>
          <a:p>
            <a:pPr lvl="1"/>
            <a:r>
              <a:rPr lang="en-US" dirty="0"/>
              <a:t>Tool 3: Data-driven Methods with Optimal Transport</a:t>
            </a:r>
          </a:p>
          <a:p>
            <a:r>
              <a:rPr lang="en-US" dirty="0"/>
              <a:t>Fetus, Infant, and Toddler (FIT) Neuroimaging</a:t>
            </a:r>
          </a:p>
          <a:p>
            <a:pPr lvl="1"/>
            <a:r>
              <a:rPr lang="en-US" dirty="0"/>
              <a:t>Tool 4: Automated Fetal Brain Extraction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Results  &amp; </a:t>
            </a: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F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inal Remarks</a:t>
            </a:r>
          </a:p>
        </p:txBody>
      </p:sp>
    </p:spTree>
    <p:extLst>
      <p:ext uri="{BB962C8B-B14F-4D97-AF65-F5344CB8AC3E}">
        <p14:creationId xmlns:p14="http://schemas.microsoft.com/office/powerpoint/2010/main" val="749784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F4EFE9-B261-DE65-E2BB-1683868EC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741"/>
            <a:ext cx="4317533" cy="1690798"/>
          </a:xfrm>
        </p:spPr>
        <p:txBody>
          <a:bodyPr>
            <a:noAutofit/>
          </a:bodyPr>
          <a:lstStyle/>
          <a:p>
            <a:pPr lvl="1"/>
            <a:r>
              <a:rPr lang="en-US" sz="4400" dirty="0"/>
              <a:t>Tool 4: Automated Fetal Brain Extraction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EBF5A04-789A-70F7-01AB-4D28C90D6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96280"/>
            <a:ext cx="3999971" cy="3326024"/>
          </a:xfrm>
        </p:spPr>
        <p:txBody>
          <a:bodyPr>
            <a:normAutofit/>
          </a:bodyPr>
          <a:lstStyle/>
          <a:p>
            <a:r>
              <a:rPr lang="en-US" dirty="0"/>
              <a:t>Early methods were based on maximally stable features </a:t>
            </a:r>
          </a:p>
          <a:p>
            <a:r>
              <a:rPr lang="en-US" b="0" i="0" dirty="0">
                <a:solidFill>
                  <a:srgbClr val="1F1F1F"/>
                </a:solidFill>
                <a:effectLst/>
                <a:latin typeface="ElsevierSans"/>
              </a:rPr>
              <a:t> Random forest (RF) and conditional random field (CRF) used for classification (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Sans"/>
                <a:hlinkClick r:id="rId2"/>
              </a:rPr>
              <a:t>Keraudren et al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Sans"/>
              </a:rPr>
              <a:t>) </a:t>
            </a:r>
            <a:endParaRPr lang="en-US" dirty="0"/>
          </a:p>
        </p:txBody>
      </p:sp>
      <p:pic>
        <p:nvPicPr>
          <p:cNvPr id="5" name="Content Placeholder 4" descr="A x-ray of a baby&#10;&#10;Description automatically generated">
            <a:extLst>
              <a:ext uri="{FF2B5EF4-FFF2-40B4-BE49-F238E27FC236}">
                <a16:creationId xmlns:a16="http://schemas.microsoft.com/office/drawing/2014/main" id="{14EA0763-CB9F-C01A-FB99-BE02E6D64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271" y="729604"/>
            <a:ext cx="3325118" cy="3308491"/>
          </a:xfrm>
          <a:prstGeom prst="rect">
            <a:avLst/>
          </a:prstGeom>
        </p:spPr>
      </p:pic>
      <p:pic>
        <p:nvPicPr>
          <p:cNvPr id="7" name="Picture 6" descr="A close-up of an x-ray of a person's pelvic body&#10;&#10;Description automatically generated">
            <a:extLst>
              <a:ext uri="{FF2B5EF4-FFF2-40B4-BE49-F238E27FC236}">
                <a16:creationId xmlns:a16="http://schemas.microsoft.com/office/drawing/2014/main" id="{18F63AA4-1647-DE0C-A708-3C9FE22C2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443" y="762854"/>
            <a:ext cx="3325118" cy="3275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F21CCE-5A80-C2E2-2815-1BDD765A1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604" y="4122854"/>
            <a:ext cx="2152419" cy="2168684"/>
          </a:xfrm>
          <a:prstGeom prst="rect">
            <a:avLst/>
          </a:prstGeom>
        </p:spPr>
      </p:pic>
      <p:pic>
        <p:nvPicPr>
          <p:cNvPr id="11" name="Picture 10" descr="A close-up of a person's body&#10;&#10;Description automatically generated">
            <a:extLst>
              <a:ext uri="{FF2B5EF4-FFF2-40B4-BE49-F238E27FC236}">
                <a16:creationId xmlns:a16="http://schemas.microsoft.com/office/drawing/2014/main" id="{A79C3317-559A-AF83-0074-387962B20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855" y="4122854"/>
            <a:ext cx="2152419" cy="2168684"/>
          </a:xfrm>
          <a:prstGeom prst="rect">
            <a:avLst/>
          </a:prstGeom>
        </p:spPr>
      </p:pic>
      <p:pic>
        <p:nvPicPr>
          <p:cNvPr id="13" name="Picture 12" descr="A baby in a fetus&#10;&#10;Description automatically generated">
            <a:extLst>
              <a:ext uri="{FF2B5EF4-FFF2-40B4-BE49-F238E27FC236}">
                <a16:creationId xmlns:a16="http://schemas.microsoft.com/office/drawing/2014/main" id="{DACCD680-615A-4C96-51BF-F652EB189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8970" y="4120733"/>
            <a:ext cx="2152419" cy="21469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EC03364-9A80-CC6D-4B04-392E236141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41605" y="5270952"/>
            <a:ext cx="1219200" cy="12192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221C753-8581-CF0C-BE0E-8394AB32B180}"/>
              </a:ext>
            </a:extLst>
          </p:cNvPr>
          <p:cNvSpPr/>
          <p:nvPr/>
        </p:nvSpPr>
        <p:spPr>
          <a:xfrm>
            <a:off x="5321300" y="889000"/>
            <a:ext cx="482600" cy="508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148500E-C4DE-4121-2EFC-D5531C3CE055}"/>
              </a:ext>
            </a:extLst>
          </p:cNvPr>
          <p:cNvSpPr/>
          <p:nvPr/>
        </p:nvSpPr>
        <p:spPr>
          <a:xfrm>
            <a:off x="8621018" y="889000"/>
            <a:ext cx="482600" cy="508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CDC334F-23A7-5566-6306-E8D8ADD682F9}"/>
              </a:ext>
            </a:extLst>
          </p:cNvPr>
          <p:cNvSpPr/>
          <p:nvPr/>
        </p:nvSpPr>
        <p:spPr>
          <a:xfrm>
            <a:off x="5320772" y="4209633"/>
            <a:ext cx="482600" cy="508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EA601CF-369B-E70A-F795-1D67A740B917}"/>
              </a:ext>
            </a:extLst>
          </p:cNvPr>
          <p:cNvSpPr/>
          <p:nvPr/>
        </p:nvSpPr>
        <p:spPr>
          <a:xfrm>
            <a:off x="7631748" y="4209633"/>
            <a:ext cx="482600" cy="508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629AF15-53FF-FBA5-40ED-34D118D9399F}"/>
              </a:ext>
            </a:extLst>
          </p:cNvPr>
          <p:cNvSpPr/>
          <p:nvPr/>
        </p:nvSpPr>
        <p:spPr>
          <a:xfrm>
            <a:off x="9884637" y="4215566"/>
            <a:ext cx="482600" cy="508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602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>
            <a:extLst>
              <a:ext uri="{FF2B5EF4-FFF2-40B4-BE49-F238E27FC236}">
                <a16:creationId xmlns:a16="http://schemas.microsoft.com/office/drawing/2014/main" id="{2ECD7899-F6AC-4579-0914-7DDF288869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905"/>
          <a:stretch/>
        </p:blipFill>
        <p:spPr>
          <a:xfrm>
            <a:off x="4884067" y="2438632"/>
            <a:ext cx="5014334" cy="414954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C2C917F-8215-3CC7-12B2-E7D178BD3DE6}"/>
              </a:ext>
            </a:extLst>
          </p:cNvPr>
          <p:cNvGrpSpPr/>
          <p:nvPr/>
        </p:nvGrpSpPr>
        <p:grpSpPr>
          <a:xfrm>
            <a:off x="4913160" y="2943245"/>
            <a:ext cx="5727030" cy="3279810"/>
            <a:chOff x="4883070" y="1794266"/>
            <a:chExt cx="8147636" cy="466606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5D8842C-F2C1-CA7D-0EAB-F79986B43854}"/>
                </a:ext>
              </a:extLst>
            </p:cNvPr>
            <p:cNvSpPr/>
            <p:nvPr/>
          </p:nvSpPr>
          <p:spPr>
            <a:xfrm>
              <a:off x="4883070" y="1794266"/>
              <a:ext cx="4031092" cy="30062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scene3d>
              <a:camera prst="isometricOffAxis2Right"/>
              <a:lightRig rig="threePt" dir="t"/>
            </a:scene3d>
            <a:sp3d contourW="12700">
              <a:bevelT w="19050" prst="divot"/>
              <a:bevelB w="63500" prst="slope"/>
              <a:extrusionClr>
                <a:schemeClr val="bg2">
                  <a:lumMod val="90000"/>
                </a:schemeClr>
              </a:extrusionClr>
              <a:contourClr>
                <a:schemeClr val="bg2">
                  <a:lumMod val="9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comparison of a cat's brain&#10;&#10;Description automatically generated">
              <a:extLst>
                <a:ext uri="{FF2B5EF4-FFF2-40B4-BE49-F238E27FC236}">
                  <a16:creationId xmlns:a16="http://schemas.microsoft.com/office/drawing/2014/main" id="{0BD36BBB-3536-9F28-A479-933823DE5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50476"/>
            <a:stretch/>
          </p:blipFill>
          <p:spPr>
            <a:xfrm>
              <a:off x="4969674" y="1918667"/>
              <a:ext cx="3788443" cy="3028643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14E71E-412E-A9A3-12F5-75A6A90357E1}"/>
                </a:ext>
              </a:extLst>
            </p:cNvPr>
            <p:cNvSpPr/>
            <p:nvPr/>
          </p:nvSpPr>
          <p:spPr>
            <a:xfrm>
              <a:off x="7188494" y="3295180"/>
              <a:ext cx="1983797" cy="1432208"/>
            </a:xfrm>
            <a:prstGeom prst="rect">
              <a:avLst/>
            </a:prstGeom>
            <a:solidFill>
              <a:srgbClr val="C00000"/>
            </a:solidFill>
            <a:scene3d>
              <a:camera prst="isometricOffAxis2Right"/>
              <a:lightRig rig="threePt" dir="t"/>
            </a:scene3d>
            <a:sp3d extrusionH="44450" contourW="12700">
              <a:bevelT w="19050" prst="divot"/>
              <a:bevelB w="63500" prst="slope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67CC99-5A44-CD37-3AAA-08BBA5AF56C1}"/>
                </a:ext>
              </a:extLst>
            </p:cNvPr>
            <p:cNvSpPr txBox="1"/>
            <p:nvPr/>
          </p:nvSpPr>
          <p:spPr>
            <a:xfrm rot="19683287">
              <a:off x="6973947" y="5461062"/>
              <a:ext cx="659412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Layer 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3A4529-A559-DBEC-9CE4-52A1FF853094}"/>
                </a:ext>
              </a:extLst>
            </p:cNvPr>
            <p:cNvSpPr txBox="1"/>
            <p:nvPr/>
          </p:nvSpPr>
          <p:spPr>
            <a:xfrm rot="19683287">
              <a:off x="9072713" y="3368949"/>
              <a:ext cx="6594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Layer 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4F6D68-8B26-D285-CB22-5898A73514E3}"/>
                </a:ext>
              </a:extLst>
            </p:cNvPr>
            <p:cNvSpPr txBox="1"/>
            <p:nvPr/>
          </p:nvSpPr>
          <p:spPr>
            <a:xfrm>
              <a:off x="6950600" y="5880092"/>
              <a:ext cx="2908958" cy="525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U-Net architecture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508044-D412-B7CD-15F5-725208B8E8FD}"/>
                </a:ext>
              </a:extLst>
            </p:cNvPr>
            <p:cNvSpPr/>
            <p:nvPr/>
          </p:nvSpPr>
          <p:spPr>
            <a:xfrm>
              <a:off x="7407794" y="3335717"/>
              <a:ext cx="1806554" cy="141939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  <a:ln>
              <a:solidFill>
                <a:srgbClr val="FFFF00">
                  <a:alpha val="1000"/>
                </a:srgbClr>
              </a:solidFill>
            </a:ln>
            <a:scene3d>
              <a:camera prst="isometricOffAxis2Right"/>
              <a:lightRig rig="threePt" dir="t"/>
            </a:scene3d>
            <a:sp3d>
              <a:bevelT w="0" h="38100" prst="divot"/>
              <a:extrusionClr>
                <a:srgbClr val="C00000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1D59220-AFDC-E94D-A561-17667A0AD9DE}"/>
                </a:ext>
              </a:extLst>
            </p:cNvPr>
            <p:cNvSpPr/>
            <p:nvPr/>
          </p:nvSpPr>
          <p:spPr>
            <a:xfrm>
              <a:off x="7915255" y="3656738"/>
              <a:ext cx="1482991" cy="1070650"/>
            </a:xfrm>
            <a:prstGeom prst="rect">
              <a:avLst/>
            </a:prstGeom>
            <a:solidFill>
              <a:srgbClr val="FFC000"/>
            </a:solidFill>
            <a:scene3d>
              <a:camera prst="isometricOffAxis2Right"/>
              <a:lightRig rig="threePt" dir="t"/>
            </a:scene3d>
            <a:sp3d extrusionH="44450" contourW="12700">
              <a:bevelT w="19050" prst="divot"/>
              <a:bevelB w="63500" prst="slope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6DD3BB3-A6AA-7473-B956-57A9EEE225BA}"/>
                </a:ext>
              </a:extLst>
            </p:cNvPr>
            <p:cNvSpPr/>
            <p:nvPr/>
          </p:nvSpPr>
          <p:spPr>
            <a:xfrm>
              <a:off x="8162659" y="3705300"/>
              <a:ext cx="1307239" cy="1027090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  <a:ln>
              <a:solidFill>
                <a:srgbClr val="FFFF00">
                  <a:alpha val="1000"/>
                </a:srgbClr>
              </a:solidFill>
            </a:ln>
            <a:scene3d>
              <a:camera prst="isometricOffAxis2Right"/>
              <a:lightRig rig="threePt" dir="t"/>
            </a:scene3d>
            <a:sp3d>
              <a:bevelT w="0" h="38100" prst="divot"/>
              <a:extrusionClr>
                <a:srgbClr val="C00000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DA50D0-A19C-2258-E903-E748340C83B6}"/>
                </a:ext>
              </a:extLst>
            </p:cNvPr>
            <p:cNvSpPr/>
            <p:nvPr/>
          </p:nvSpPr>
          <p:spPr>
            <a:xfrm>
              <a:off x="8511546" y="3902938"/>
              <a:ext cx="1141973" cy="824450"/>
            </a:xfrm>
            <a:prstGeom prst="rect">
              <a:avLst/>
            </a:prstGeom>
            <a:solidFill>
              <a:srgbClr val="C00000"/>
            </a:solidFill>
            <a:scene3d>
              <a:camera prst="isometricOffAxis2Right"/>
              <a:lightRig rig="threePt" dir="t"/>
            </a:scene3d>
            <a:sp3d extrusionH="44450" contourW="12700">
              <a:bevelT w="19050" prst="divot"/>
              <a:bevelB w="63500" prst="slope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EE4302E-932C-F35E-13F2-23B73963ED86}"/>
                </a:ext>
              </a:extLst>
            </p:cNvPr>
            <p:cNvSpPr/>
            <p:nvPr/>
          </p:nvSpPr>
          <p:spPr>
            <a:xfrm>
              <a:off x="8727648" y="3943222"/>
              <a:ext cx="996758" cy="783147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  <a:ln>
              <a:solidFill>
                <a:srgbClr val="FFFF00">
                  <a:alpha val="1000"/>
                </a:srgbClr>
              </a:solidFill>
            </a:ln>
            <a:scene3d>
              <a:camera prst="isometricOffAxis2Right"/>
              <a:lightRig rig="threePt" dir="t"/>
            </a:scene3d>
            <a:sp3d>
              <a:bevelT w="0" h="38100" prst="divot"/>
              <a:extrusionClr>
                <a:srgbClr val="C00000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3FBC1EA-9112-9FF8-B5C3-F82D9D62F012}"/>
                </a:ext>
              </a:extLst>
            </p:cNvPr>
            <p:cNvSpPr/>
            <p:nvPr/>
          </p:nvSpPr>
          <p:spPr>
            <a:xfrm>
              <a:off x="9082532" y="4192063"/>
              <a:ext cx="698815" cy="504512"/>
            </a:xfrm>
            <a:prstGeom prst="rect">
              <a:avLst/>
            </a:prstGeom>
            <a:solidFill>
              <a:srgbClr val="FFC000"/>
            </a:solidFill>
            <a:scene3d>
              <a:camera prst="isometricOffAxis2Right"/>
              <a:lightRig rig="threePt" dir="t"/>
            </a:scene3d>
            <a:sp3d extrusionH="44450" contourW="12700">
              <a:bevelT w="19050" prst="divot"/>
              <a:bevelB w="63500" prst="slope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B679166-E295-C1A1-E207-90ED68C89706}"/>
                </a:ext>
              </a:extLst>
            </p:cNvPr>
            <p:cNvSpPr/>
            <p:nvPr/>
          </p:nvSpPr>
          <p:spPr>
            <a:xfrm>
              <a:off x="9172290" y="4200941"/>
              <a:ext cx="679448" cy="53383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  <a:ln>
              <a:solidFill>
                <a:srgbClr val="FFFF00">
                  <a:alpha val="1000"/>
                </a:srgbClr>
              </a:solidFill>
            </a:ln>
            <a:scene3d>
              <a:camera prst="isometricOffAxis2Right"/>
              <a:lightRig rig="threePt" dir="t"/>
            </a:scene3d>
            <a:sp3d>
              <a:bevelT w="0" h="38100" prst="divot"/>
              <a:extrusionClr>
                <a:srgbClr val="C00000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14B4495-A900-ADE2-54E7-3E134582135E}"/>
                </a:ext>
              </a:extLst>
            </p:cNvPr>
            <p:cNvSpPr/>
            <p:nvPr/>
          </p:nvSpPr>
          <p:spPr>
            <a:xfrm>
              <a:off x="9504429" y="4315163"/>
              <a:ext cx="528306" cy="381412"/>
            </a:xfrm>
            <a:prstGeom prst="rect">
              <a:avLst/>
            </a:prstGeom>
            <a:solidFill>
              <a:srgbClr val="C00000"/>
            </a:solidFill>
            <a:scene3d>
              <a:camera prst="isometricOffAxis2Right"/>
              <a:lightRig rig="threePt" dir="t"/>
            </a:scene3d>
            <a:sp3d extrusionH="44450" contourW="12700">
              <a:bevelT w="19050" prst="divot"/>
              <a:bevelB w="63500" prst="slope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315F816-4EDF-47BC-D3A5-627A4BEC14D9}"/>
                </a:ext>
              </a:extLst>
            </p:cNvPr>
            <p:cNvSpPr/>
            <p:nvPr/>
          </p:nvSpPr>
          <p:spPr>
            <a:xfrm>
              <a:off x="9793136" y="4505869"/>
              <a:ext cx="296612" cy="214140"/>
            </a:xfrm>
            <a:prstGeom prst="rect">
              <a:avLst/>
            </a:prstGeom>
            <a:solidFill>
              <a:srgbClr val="FFC000"/>
            </a:solidFill>
            <a:scene3d>
              <a:camera prst="isometricOffAxis2Right"/>
              <a:lightRig rig="threePt" dir="t"/>
            </a:scene3d>
            <a:sp3d extrusionH="44450" contourW="12700">
              <a:bevelT w="19050" prst="divot"/>
              <a:bevelB w="63500" prst="slope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2CCFAA2E-023A-67E8-1317-A40751DEDDC7}"/>
                </a:ext>
              </a:extLst>
            </p:cNvPr>
            <p:cNvSpPr/>
            <p:nvPr/>
          </p:nvSpPr>
          <p:spPr>
            <a:xfrm rot="1408399">
              <a:off x="10413408" y="4545271"/>
              <a:ext cx="416903" cy="518853"/>
            </a:xfrm>
            <a:prstGeom prst="chord">
              <a:avLst>
                <a:gd name="adj1" fmla="val 1583324"/>
                <a:gd name="adj2" fmla="val 1911800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2C3DF53-3F3C-2E46-EBB5-9AF976CCA266}"/>
                </a:ext>
              </a:extLst>
            </p:cNvPr>
            <p:cNvSpPr/>
            <p:nvPr/>
          </p:nvSpPr>
          <p:spPr>
            <a:xfrm>
              <a:off x="5457512" y="2374343"/>
              <a:ext cx="2932727" cy="2117290"/>
            </a:xfrm>
            <a:prstGeom prst="rect">
              <a:avLst/>
            </a:prstGeom>
            <a:solidFill>
              <a:srgbClr val="FFFF00">
                <a:alpha val="24123"/>
              </a:srgbClr>
            </a:solidFill>
            <a:ln>
              <a:solidFill>
                <a:srgbClr val="FFFF00">
                  <a:alpha val="1000"/>
                </a:srgbClr>
              </a:solidFill>
            </a:ln>
            <a:scene3d>
              <a:camera prst="isometricOffAxis2Right"/>
              <a:lightRig rig="threePt" dir="t"/>
            </a:scene3d>
            <a:sp3d>
              <a:bevelT w="0" h="38100" prst="divot"/>
              <a:extrusionClr>
                <a:srgbClr val="C00000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Chord 24">
              <a:extLst>
                <a:ext uri="{FF2B5EF4-FFF2-40B4-BE49-F238E27FC236}">
                  <a16:creationId xmlns:a16="http://schemas.microsoft.com/office/drawing/2014/main" id="{F570FB7B-2AC1-B8B2-F273-D6977A15D4AB}"/>
                </a:ext>
              </a:extLst>
            </p:cNvPr>
            <p:cNvSpPr/>
            <p:nvPr/>
          </p:nvSpPr>
          <p:spPr>
            <a:xfrm rot="1408399">
              <a:off x="10755259" y="4575184"/>
              <a:ext cx="416903" cy="518853"/>
            </a:xfrm>
            <a:prstGeom prst="chord">
              <a:avLst>
                <a:gd name="adj1" fmla="val 1583324"/>
                <a:gd name="adj2" fmla="val 1911800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4DF10D6-A90F-C332-5B6D-41CB8EFAEBCF}"/>
                </a:ext>
              </a:extLst>
            </p:cNvPr>
            <p:cNvGrpSpPr/>
            <p:nvPr/>
          </p:nvGrpSpPr>
          <p:grpSpPr>
            <a:xfrm>
              <a:off x="9172291" y="3650913"/>
              <a:ext cx="3858415" cy="2809419"/>
              <a:chOff x="4625397" y="2713205"/>
              <a:chExt cx="3858415" cy="2809419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1BA920F-8634-1831-55A4-C4B0726B25BD}"/>
                  </a:ext>
                </a:extLst>
              </p:cNvPr>
              <p:cNvSpPr/>
              <p:nvPr/>
            </p:nvSpPr>
            <p:spPr>
              <a:xfrm>
                <a:off x="4625397" y="2713205"/>
                <a:ext cx="3279156" cy="236739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scene3d>
                <a:camera prst="isometricOffAxis2Right"/>
                <a:lightRig rig="threePt" dir="t"/>
              </a:scene3d>
              <a:sp3d extrusionH="44450" contourW="12700">
                <a:bevelT w="19050" prst="divot"/>
                <a:bevelB w="63500" prst="slope"/>
                <a:extrusionClr>
                  <a:schemeClr val="bg2">
                    <a:lumMod val="90000"/>
                  </a:schemeClr>
                </a:extrusionClr>
                <a:contourClr>
                  <a:schemeClr val="bg2">
                    <a:lumMod val="90000"/>
                  </a:schemeClr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A3A727F-6F4B-646A-9CEF-959C1C9A7DAE}"/>
                  </a:ext>
                </a:extLst>
              </p:cNvPr>
              <p:cNvSpPr/>
              <p:nvPr/>
            </p:nvSpPr>
            <p:spPr>
              <a:xfrm>
                <a:off x="4814069" y="3011175"/>
                <a:ext cx="2714831" cy="1959979"/>
              </a:xfrm>
              <a:prstGeom prst="rect">
                <a:avLst/>
              </a:prstGeom>
              <a:solidFill>
                <a:srgbClr val="FFFF00">
                  <a:alpha val="24123"/>
                </a:srgbClr>
              </a:solidFill>
              <a:ln>
                <a:solidFill>
                  <a:srgbClr val="FFFF00">
                    <a:alpha val="1000"/>
                  </a:srgbClr>
                </a:solidFill>
              </a:ln>
              <a:scene3d>
                <a:camera prst="isometricOffAxis2Right"/>
                <a:lightRig rig="threePt" dir="t"/>
              </a:scene3d>
              <a:sp3d>
                <a:bevelT w="0" h="38100" prst="divot"/>
                <a:extrusionClr>
                  <a:srgbClr val="C00000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3" name="Picture 32" descr="A collage of images of a brain&#10;&#10;Description automatically generated">
                <a:extLst>
                  <a:ext uri="{FF2B5EF4-FFF2-40B4-BE49-F238E27FC236}">
                    <a16:creationId xmlns:a16="http://schemas.microsoft.com/office/drawing/2014/main" id="{8EBED6BE-A373-00B3-C9EC-B3B1A4EE2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27" t="447" r="50223" b="-940"/>
              <a:stretch/>
            </p:blipFill>
            <p:spPr>
              <a:xfrm>
                <a:off x="5106625" y="2790454"/>
                <a:ext cx="3377187" cy="2732170"/>
              </a:xfrm>
              <a:prstGeom prst="rect">
                <a:avLst/>
              </a:prstGeom>
              <a:scene3d>
                <a:camera prst="isometricOffAxis2Right"/>
                <a:lightRig rig="threePt" dir="t"/>
              </a:scene3d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F3C1A59-8146-3E33-0583-99A5931BABFA}"/>
                </a:ext>
              </a:extLst>
            </p:cNvPr>
            <p:cNvSpPr txBox="1"/>
            <p:nvPr/>
          </p:nvSpPr>
          <p:spPr>
            <a:xfrm rot="19683287">
              <a:off x="8560204" y="2699080"/>
              <a:ext cx="6594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Layer 1</a:t>
              </a:r>
            </a:p>
          </p:txBody>
        </p:sp>
      </p:grpSp>
      <p:sp>
        <p:nvSpPr>
          <p:cNvPr id="46" name="Right Triangle 209">
            <a:extLst>
              <a:ext uri="{FF2B5EF4-FFF2-40B4-BE49-F238E27FC236}">
                <a16:creationId xmlns:a16="http://schemas.microsoft.com/office/drawing/2014/main" id="{9239A293-2661-6914-8AA1-E1B48E4CEC13}"/>
              </a:ext>
            </a:extLst>
          </p:cNvPr>
          <p:cNvSpPr/>
          <p:nvPr/>
        </p:nvSpPr>
        <p:spPr>
          <a:xfrm rot="19950362" flipH="1">
            <a:off x="8095520" y="3024042"/>
            <a:ext cx="1152627" cy="1061663"/>
          </a:xfrm>
          <a:custGeom>
            <a:avLst/>
            <a:gdLst>
              <a:gd name="connsiteX0" fmla="*/ 0 w 3903801"/>
              <a:gd name="connsiteY0" fmla="*/ 629649 h 629649"/>
              <a:gd name="connsiteX1" fmla="*/ 0 w 3903801"/>
              <a:gd name="connsiteY1" fmla="*/ 0 h 629649"/>
              <a:gd name="connsiteX2" fmla="*/ 3903801 w 3903801"/>
              <a:gd name="connsiteY2" fmla="*/ 629649 h 629649"/>
              <a:gd name="connsiteX3" fmla="*/ 0 w 3903801"/>
              <a:gd name="connsiteY3" fmla="*/ 629649 h 629649"/>
              <a:gd name="connsiteX0" fmla="*/ 0 w 3903801"/>
              <a:gd name="connsiteY0" fmla="*/ 943358 h 943358"/>
              <a:gd name="connsiteX1" fmla="*/ 527658 w 3903801"/>
              <a:gd name="connsiteY1" fmla="*/ 0 h 943358"/>
              <a:gd name="connsiteX2" fmla="*/ 3903801 w 3903801"/>
              <a:gd name="connsiteY2" fmla="*/ 943358 h 943358"/>
              <a:gd name="connsiteX3" fmla="*/ 0 w 3903801"/>
              <a:gd name="connsiteY3" fmla="*/ 943358 h 943358"/>
              <a:gd name="connsiteX0" fmla="*/ 0 w 3532706"/>
              <a:gd name="connsiteY0" fmla="*/ 326422 h 943358"/>
              <a:gd name="connsiteX1" fmla="*/ 156563 w 3532706"/>
              <a:gd name="connsiteY1" fmla="*/ 0 h 943358"/>
              <a:gd name="connsiteX2" fmla="*/ 3532706 w 3532706"/>
              <a:gd name="connsiteY2" fmla="*/ 943358 h 943358"/>
              <a:gd name="connsiteX3" fmla="*/ 0 w 3532706"/>
              <a:gd name="connsiteY3" fmla="*/ 326422 h 943358"/>
              <a:gd name="connsiteX0" fmla="*/ 0 w 3532706"/>
              <a:gd name="connsiteY0" fmla="*/ 379994 h 996930"/>
              <a:gd name="connsiteX1" fmla="*/ 282014 w 3532706"/>
              <a:gd name="connsiteY1" fmla="*/ 0 h 996930"/>
              <a:gd name="connsiteX2" fmla="*/ 3532706 w 3532706"/>
              <a:gd name="connsiteY2" fmla="*/ 996930 h 996930"/>
              <a:gd name="connsiteX3" fmla="*/ 0 w 3532706"/>
              <a:gd name="connsiteY3" fmla="*/ 379994 h 996930"/>
              <a:gd name="connsiteX0" fmla="*/ 0 w 3532706"/>
              <a:gd name="connsiteY0" fmla="*/ 492594 h 1109530"/>
              <a:gd name="connsiteX1" fmla="*/ 147655 w 3532706"/>
              <a:gd name="connsiteY1" fmla="*/ 0 h 1109530"/>
              <a:gd name="connsiteX2" fmla="*/ 3532706 w 3532706"/>
              <a:gd name="connsiteY2" fmla="*/ 1109530 h 1109530"/>
              <a:gd name="connsiteX3" fmla="*/ 0 w 3532706"/>
              <a:gd name="connsiteY3" fmla="*/ 492594 h 1109530"/>
              <a:gd name="connsiteX0" fmla="*/ 0 w 3667639"/>
              <a:gd name="connsiteY0" fmla="*/ 536617 h 1109530"/>
              <a:gd name="connsiteX1" fmla="*/ 282588 w 3667639"/>
              <a:gd name="connsiteY1" fmla="*/ 0 h 1109530"/>
              <a:gd name="connsiteX2" fmla="*/ 3667639 w 3667639"/>
              <a:gd name="connsiteY2" fmla="*/ 1109530 h 1109530"/>
              <a:gd name="connsiteX3" fmla="*/ 0 w 3667639"/>
              <a:gd name="connsiteY3" fmla="*/ 536617 h 1109530"/>
              <a:gd name="connsiteX0" fmla="*/ 0 w 3643041"/>
              <a:gd name="connsiteY0" fmla="*/ 230863 h 1109530"/>
              <a:gd name="connsiteX1" fmla="*/ 257990 w 3643041"/>
              <a:gd name="connsiteY1" fmla="*/ 0 h 1109530"/>
              <a:gd name="connsiteX2" fmla="*/ 3643041 w 3643041"/>
              <a:gd name="connsiteY2" fmla="*/ 1109530 h 1109530"/>
              <a:gd name="connsiteX3" fmla="*/ 0 w 3643041"/>
              <a:gd name="connsiteY3" fmla="*/ 230863 h 1109530"/>
              <a:gd name="connsiteX0" fmla="*/ 0 w 3643041"/>
              <a:gd name="connsiteY0" fmla="*/ 589270 h 1467937"/>
              <a:gd name="connsiteX1" fmla="*/ 425234 w 3643041"/>
              <a:gd name="connsiteY1" fmla="*/ 0 h 1467937"/>
              <a:gd name="connsiteX2" fmla="*/ 3643041 w 3643041"/>
              <a:gd name="connsiteY2" fmla="*/ 1467937 h 1467937"/>
              <a:gd name="connsiteX3" fmla="*/ 0 w 3643041"/>
              <a:gd name="connsiteY3" fmla="*/ 589270 h 146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3041" h="1467937">
                <a:moveTo>
                  <a:pt x="0" y="589270"/>
                </a:moveTo>
                <a:lnTo>
                  <a:pt x="425234" y="0"/>
                </a:lnTo>
                <a:lnTo>
                  <a:pt x="3643041" y="1467937"/>
                </a:lnTo>
                <a:lnTo>
                  <a:pt x="0" y="589270"/>
                </a:lnTo>
                <a:close/>
              </a:path>
            </a:pathLst>
          </a:custGeom>
          <a:solidFill>
            <a:srgbClr val="FFFF00">
              <a:alpha val="62000"/>
            </a:srgbClr>
          </a:solidFill>
          <a:ln>
            <a:solidFill>
              <a:srgbClr val="FFFF00">
                <a:alpha val="36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Content Placeholder 49" descr="A diagram of a graph&#10;&#10;Description automatically generated">
            <a:extLst>
              <a:ext uri="{FF2B5EF4-FFF2-40B4-BE49-F238E27FC236}">
                <a16:creationId xmlns:a16="http://schemas.microsoft.com/office/drawing/2014/main" id="{FFF2CD4D-A65A-78C0-CC4A-2CACE15FBE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565706" y="614958"/>
            <a:ext cx="4458142" cy="2241808"/>
          </a:xfrm>
        </p:spPr>
      </p:pic>
      <p:sp>
        <p:nvSpPr>
          <p:cNvPr id="51" name="Content Placeholder 16">
            <a:extLst>
              <a:ext uri="{FF2B5EF4-FFF2-40B4-BE49-F238E27FC236}">
                <a16:creationId xmlns:a16="http://schemas.microsoft.com/office/drawing/2014/main" id="{C17EB089-E9E3-A3C1-5895-28C62B92BBEA}"/>
              </a:ext>
            </a:extLst>
          </p:cNvPr>
          <p:cNvSpPr txBox="1">
            <a:spLocks/>
          </p:cNvSpPr>
          <p:nvPr/>
        </p:nvSpPr>
        <p:spPr>
          <a:xfrm>
            <a:off x="838199" y="2400475"/>
            <a:ext cx="4539519" cy="3721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Deep learning (DL) models and U-Net are widely used for medical image segmentation.</a:t>
            </a:r>
          </a:p>
          <a:p>
            <a:r>
              <a:rPr lang="en-US" dirty="0"/>
              <a:t>We can adapt U-Net for masking tasks effectively.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F113029-6C09-8CD3-241D-E7FAA0738670}"/>
              </a:ext>
            </a:extLst>
          </p:cNvPr>
          <p:cNvSpPr txBox="1"/>
          <p:nvPr/>
        </p:nvSpPr>
        <p:spPr>
          <a:xfrm>
            <a:off x="9154027" y="724093"/>
            <a:ext cx="1480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Concatenate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1CEAC05-21F2-B0E6-F6F9-2384964694F0}"/>
              </a:ext>
            </a:extLst>
          </p:cNvPr>
          <p:cNvSpPr txBox="1"/>
          <p:nvPr/>
        </p:nvSpPr>
        <p:spPr>
          <a:xfrm>
            <a:off x="5881048" y="1565187"/>
            <a:ext cx="13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Image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A988862-E5EF-6AD7-23EF-DF679C44526E}"/>
              </a:ext>
            </a:extLst>
          </p:cNvPr>
          <p:cNvSpPr txBox="1"/>
          <p:nvPr/>
        </p:nvSpPr>
        <p:spPr>
          <a:xfrm>
            <a:off x="10294239" y="4477848"/>
            <a:ext cx="1573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 </a:t>
            </a:r>
          </a:p>
          <a:p>
            <a:r>
              <a:rPr lang="en-US" dirty="0"/>
              <a:t>Segmentation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53C35CA-48ED-C4C3-B646-24DA9BAD1944}"/>
              </a:ext>
            </a:extLst>
          </p:cNvPr>
          <p:cNvSpPr txBox="1"/>
          <p:nvPr/>
        </p:nvSpPr>
        <p:spPr>
          <a:xfrm>
            <a:off x="7215628" y="2705632"/>
            <a:ext cx="1694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 sampling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976AA10-2D79-4614-8154-CBE03F5E0C46}"/>
              </a:ext>
            </a:extLst>
          </p:cNvPr>
          <p:cNvSpPr txBox="1"/>
          <p:nvPr/>
        </p:nvSpPr>
        <p:spPr>
          <a:xfrm>
            <a:off x="10218341" y="2758579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 sampling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B865440-302F-6E57-14E0-AE7443567710}"/>
              </a:ext>
            </a:extLst>
          </p:cNvPr>
          <p:cNvSpPr txBox="1"/>
          <p:nvPr/>
        </p:nvSpPr>
        <p:spPr>
          <a:xfrm>
            <a:off x="90432" y="6554260"/>
            <a:ext cx="12130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Salehi, Seyed Sadegh Mohseni, et al. "Real-time automatic fetal brain extraction in fetal MRI by deep learning." 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ISBI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IEEE, 2018</a:t>
            </a:r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7A534-4578-56A3-D795-39F8E59AE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68093" cy="1325563"/>
          </a:xfrm>
        </p:spPr>
        <p:txBody>
          <a:bodyPr/>
          <a:lstStyle/>
          <a:p>
            <a:r>
              <a:rPr lang="en-US" sz="4400" dirty="0"/>
              <a:t>Tool 4: Automated Fetal Brain Extraction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39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uild="allAtOnce"/>
      <p:bldP spid="9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E659F-E7C7-4C4B-E45F-4F296687E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16">
            <a:extLst>
              <a:ext uri="{FF2B5EF4-FFF2-40B4-BE49-F238E27FC236}">
                <a16:creationId xmlns:a16="http://schemas.microsoft.com/office/drawing/2014/main" id="{6288C3F5-CF50-BFA8-00EC-B9066B3B21A2}"/>
              </a:ext>
            </a:extLst>
          </p:cNvPr>
          <p:cNvSpPr txBox="1">
            <a:spLocks/>
          </p:cNvSpPr>
          <p:nvPr/>
        </p:nvSpPr>
        <p:spPr>
          <a:xfrm>
            <a:off x="7976053" y="2440090"/>
            <a:ext cx="3999971" cy="37218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Half-Fourier acquisition single-shot turbo spin echo imaging (HASTE) and echo-planar Imaging (EPI) techniques are fast and popular </a:t>
            </a:r>
          </a:p>
          <a:p>
            <a:r>
              <a:rPr lang="en-US" dirty="0"/>
              <a:t>High contrast in the plane, low contrast through the plane </a:t>
            </a:r>
          </a:p>
          <a:p>
            <a:endParaRPr lang="en-US" sz="2000" dirty="0"/>
          </a:p>
        </p:txBody>
      </p:sp>
      <p:pic>
        <p:nvPicPr>
          <p:cNvPr id="7" name="Picture 6" descr="A collage of images of a brain&#10;&#10;Description automatically generated">
            <a:extLst>
              <a:ext uri="{FF2B5EF4-FFF2-40B4-BE49-F238E27FC236}">
                <a16:creationId xmlns:a16="http://schemas.microsoft.com/office/drawing/2014/main" id="{40FD7677-94BE-F155-8F9B-73B0A39C65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68" t="51305" r="64745"/>
          <a:stretch/>
        </p:blipFill>
        <p:spPr>
          <a:xfrm>
            <a:off x="2070546" y="2440090"/>
            <a:ext cx="1338470" cy="1899565"/>
          </a:xfrm>
          <a:prstGeom prst="rect">
            <a:avLst/>
          </a:prstGeom>
        </p:spPr>
      </p:pic>
      <p:pic>
        <p:nvPicPr>
          <p:cNvPr id="8" name="Picture 7" descr="A collage of images of a brain&#10;&#10;Description automatically generated">
            <a:extLst>
              <a:ext uri="{FF2B5EF4-FFF2-40B4-BE49-F238E27FC236}">
                <a16:creationId xmlns:a16="http://schemas.microsoft.com/office/drawing/2014/main" id="{52FC7983-E1A9-126E-674B-A9439DF00D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24" r="13589" b="51305"/>
          <a:stretch/>
        </p:blipFill>
        <p:spPr>
          <a:xfrm>
            <a:off x="691387" y="2440090"/>
            <a:ext cx="1338470" cy="1899564"/>
          </a:xfrm>
          <a:prstGeom prst="rect">
            <a:avLst/>
          </a:prstGeom>
        </p:spPr>
      </p:pic>
      <p:pic>
        <p:nvPicPr>
          <p:cNvPr id="9" name="Picture 8" descr="A collage of images of a brain&#10;&#10;Description automatically generated">
            <a:extLst>
              <a:ext uri="{FF2B5EF4-FFF2-40B4-BE49-F238E27FC236}">
                <a16:creationId xmlns:a16="http://schemas.microsoft.com/office/drawing/2014/main" id="{CB11C6B7-D040-3CBC-60B6-4F31D12C24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1" r="51060" b="50234"/>
          <a:stretch/>
        </p:blipFill>
        <p:spPr>
          <a:xfrm>
            <a:off x="3450639" y="2440088"/>
            <a:ext cx="3181902" cy="189956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80D4B19-24DD-9010-5BE6-D761EF892DED}"/>
              </a:ext>
            </a:extLst>
          </p:cNvPr>
          <p:cNvGrpSpPr/>
          <p:nvPr/>
        </p:nvGrpSpPr>
        <p:grpSpPr>
          <a:xfrm>
            <a:off x="672772" y="1998387"/>
            <a:ext cx="4859497" cy="3654589"/>
            <a:chOff x="672772" y="1998387"/>
            <a:chExt cx="4859497" cy="365458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DE9F38-CA55-05F3-38C5-6AA4828F2863}"/>
                </a:ext>
              </a:extLst>
            </p:cNvPr>
            <p:cNvSpPr txBox="1"/>
            <p:nvPr/>
          </p:nvSpPr>
          <p:spPr>
            <a:xfrm>
              <a:off x="4550910" y="1998387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 Plane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AC1BC8-BE7B-5A65-EEFD-31C118940D34}"/>
                </a:ext>
              </a:extLst>
            </p:cNvPr>
            <p:cNvSpPr txBox="1"/>
            <p:nvPr/>
          </p:nvSpPr>
          <p:spPr>
            <a:xfrm>
              <a:off x="1316063" y="5283644"/>
              <a:ext cx="1970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Through the Plane</a:t>
              </a:r>
            </a:p>
          </p:txBody>
        </p:sp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1834F57E-376E-E2CB-426C-14FBCD5FD342}"/>
                </a:ext>
              </a:extLst>
            </p:cNvPr>
            <p:cNvSpPr/>
            <p:nvPr/>
          </p:nvSpPr>
          <p:spPr>
            <a:xfrm rot="5400000">
              <a:off x="1706276" y="3432967"/>
              <a:ext cx="669235" cy="2736243"/>
            </a:xfrm>
            <a:prstGeom prst="rightBrace">
              <a:avLst>
                <a:gd name="adj1" fmla="val 47937"/>
                <a:gd name="adj2" fmla="val 48547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9CEF0796-1C73-852F-B3B4-C74F0286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z="4400" dirty="0"/>
              <a:t>Tool 4: Challenges with HASTE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99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E2778-839C-7F12-C605-8864EE905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E073-AD1F-CD27-7738-27624618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Tool 4: Challenges with 2D Models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D5C5A-0029-4230-3FB7-2911D3B7AEF9}"/>
              </a:ext>
            </a:extLst>
          </p:cNvPr>
          <p:cNvGrpSpPr/>
          <p:nvPr/>
        </p:nvGrpSpPr>
        <p:grpSpPr>
          <a:xfrm>
            <a:off x="6309704" y="3066657"/>
            <a:ext cx="5760037" cy="2551574"/>
            <a:chOff x="343724" y="1927661"/>
            <a:chExt cx="11129968" cy="4930339"/>
          </a:xfrm>
        </p:grpSpPr>
        <p:pic>
          <p:nvPicPr>
            <p:cNvPr id="5" name="Picture 4" descr="A collage of images of a baby&#10;&#10;Description automatically generated">
              <a:extLst>
                <a:ext uri="{FF2B5EF4-FFF2-40B4-BE49-F238E27FC236}">
                  <a16:creationId xmlns:a16="http://schemas.microsoft.com/office/drawing/2014/main" id="{E15E4E43-D3CA-7DA2-26D7-AB50A8138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61" t="49870" r="50775" b="-1254"/>
            <a:stretch/>
          </p:blipFill>
          <p:spPr>
            <a:xfrm>
              <a:off x="343724" y="1927661"/>
              <a:ext cx="5557840" cy="4930339"/>
            </a:xfrm>
            <a:prstGeom prst="rect">
              <a:avLst/>
            </a:prstGeom>
          </p:spPr>
        </p:pic>
        <p:pic>
          <p:nvPicPr>
            <p:cNvPr id="6" name="Picture 5" descr="A collage of images of a baby&#10;&#10;Description automatically generated">
              <a:extLst>
                <a:ext uri="{FF2B5EF4-FFF2-40B4-BE49-F238E27FC236}">
                  <a16:creationId xmlns:a16="http://schemas.microsoft.com/office/drawing/2014/main" id="{A94016F5-C24C-FDD5-8BBC-9C8E93706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50714" b="49888"/>
            <a:stretch/>
          </p:blipFill>
          <p:spPr>
            <a:xfrm>
              <a:off x="5915852" y="1941950"/>
              <a:ext cx="5557840" cy="480832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34015-B66B-5948-B0FE-9A8F8530A5F2}"/>
              </a:ext>
            </a:extLst>
          </p:cNvPr>
          <p:cNvGrpSpPr/>
          <p:nvPr/>
        </p:nvGrpSpPr>
        <p:grpSpPr>
          <a:xfrm>
            <a:off x="407180" y="3066657"/>
            <a:ext cx="5475118" cy="2472062"/>
            <a:chOff x="6221295" y="3941301"/>
            <a:chExt cx="5475118" cy="2472062"/>
          </a:xfrm>
        </p:grpSpPr>
        <p:pic>
          <p:nvPicPr>
            <p:cNvPr id="9" name="Picture 8" descr="A collage of images of a brain&#10;&#10;Description automatically generated">
              <a:extLst>
                <a:ext uri="{FF2B5EF4-FFF2-40B4-BE49-F238E27FC236}">
                  <a16:creationId xmlns:a16="http://schemas.microsoft.com/office/drawing/2014/main" id="{48680A86-C755-BF31-C9D4-23DAFB0F8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7172" t="12334" r="63482" b="58273"/>
            <a:stretch/>
          </p:blipFill>
          <p:spPr>
            <a:xfrm>
              <a:off x="6221295" y="3941301"/>
              <a:ext cx="2716695" cy="2469723"/>
            </a:xfrm>
            <a:prstGeom prst="rect">
              <a:avLst/>
            </a:prstGeom>
          </p:spPr>
        </p:pic>
        <p:pic>
          <p:nvPicPr>
            <p:cNvPr id="10" name="Picture 9" descr="A collage of images of a brain&#10;&#10;Description automatically generated">
              <a:extLst>
                <a:ext uri="{FF2B5EF4-FFF2-40B4-BE49-F238E27FC236}">
                  <a16:creationId xmlns:a16="http://schemas.microsoft.com/office/drawing/2014/main" id="{A845F295-7B78-7FAC-DF8E-D17894FBD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5568" t="57071" r="65086" b="13536"/>
            <a:stretch/>
          </p:blipFill>
          <p:spPr>
            <a:xfrm>
              <a:off x="8979718" y="3943640"/>
              <a:ext cx="2716695" cy="246972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FE9BFE-CD70-1FC8-DF43-28FB79E28BA3}"/>
              </a:ext>
            </a:extLst>
          </p:cNvPr>
          <p:cNvGrpSpPr/>
          <p:nvPr/>
        </p:nvGrpSpPr>
        <p:grpSpPr>
          <a:xfrm>
            <a:off x="407180" y="1927062"/>
            <a:ext cx="5475118" cy="900883"/>
            <a:chOff x="1613535" y="1288870"/>
            <a:chExt cx="6245006" cy="90088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86EF84-9EDC-0D4F-8CCE-10B1B3B8E78C}"/>
                </a:ext>
              </a:extLst>
            </p:cNvPr>
            <p:cNvSpPr txBox="1"/>
            <p:nvPr/>
          </p:nvSpPr>
          <p:spPr>
            <a:xfrm>
              <a:off x="3166888" y="1288870"/>
              <a:ext cx="3302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35 Gestational Weeks (GW)</a:t>
              </a:r>
            </a:p>
          </p:txBody>
        </p:sp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CA34029B-C415-F40F-7AE4-557E54DF129B}"/>
                </a:ext>
              </a:extLst>
            </p:cNvPr>
            <p:cNvSpPr/>
            <p:nvPr/>
          </p:nvSpPr>
          <p:spPr>
            <a:xfrm rot="5400000" flipH="1">
              <a:off x="4509794" y="-1158994"/>
              <a:ext cx="452488" cy="6245006"/>
            </a:xfrm>
            <a:prstGeom prst="rightBrace">
              <a:avLst>
                <a:gd name="adj1" fmla="val 47937"/>
                <a:gd name="adj2" fmla="val 49516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E4B28C-377B-1DEB-092A-94C3E2B54357}"/>
              </a:ext>
            </a:extLst>
          </p:cNvPr>
          <p:cNvGrpSpPr/>
          <p:nvPr/>
        </p:nvGrpSpPr>
        <p:grpSpPr>
          <a:xfrm>
            <a:off x="6309704" y="1848406"/>
            <a:ext cx="5475118" cy="898429"/>
            <a:chOff x="1613535" y="1291324"/>
            <a:chExt cx="6245006" cy="8984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90F2C0-4B77-EE65-56AB-E503C71B3DA2}"/>
                </a:ext>
              </a:extLst>
            </p:cNvPr>
            <p:cNvSpPr txBox="1"/>
            <p:nvPr/>
          </p:nvSpPr>
          <p:spPr>
            <a:xfrm>
              <a:off x="4253593" y="1291324"/>
              <a:ext cx="964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 GW</a:t>
              </a:r>
            </a:p>
          </p:txBody>
        </p:sp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943A8E99-CD8F-FD1B-79F9-A2E471805A9A}"/>
                </a:ext>
              </a:extLst>
            </p:cNvPr>
            <p:cNvSpPr/>
            <p:nvPr/>
          </p:nvSpPr>
          <p:spPr>
            <a:xfrm rot="5400000" flipH="1">
              <a:off x="4509794" y="-1158994"/>
              <a:ext cx="452488" cy="6245006"/>
            </a:xfrm>
            <a:prstGeom prst="rightBrace">
              <a:avLst>
                <a:gd name="adj1" fmla="val 47937"/>
                <a:gd name="adj2" fmla="val 49516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F6EEC87-6618-B1DE-2EAD-6622837412E1}"/>
              </a:ext>
            </a:extLst>
          </p:cNvPr>
          <p:cNvSpPr/>
          <p:nvPr/>
        </p:nvSpPr>
        <p:spPr>
          <a:xfrm>
            <a:off x="9912626" y="3617843"/>
            <a:ext cx="1020417" cy="4108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D262DB-F174-CA91-7767-0567D536113F}"/>
              </a:ext>
            </a:extLst>
          </p:cNvPr>
          <p:cNvSpPr/>
          <p:nvPr/>
        </p:nvSpPr>
        <p:spPr>
          <a:xfrm>
            <a:off x="6601504" y="3170639"/>
            <a:ext cx="2302653" cy="8580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23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F9F10-A498-5F18-0FB3-EC98BC5C1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Tool 4: Automated Fetal Brain Extraction</a:t>
            </a:r>
            <a:endParaRPr lang="en-US" dirty="0"/>
          </a:p>
        </p:txBody>
      </p:sp>
      <p:pic>
        <p:nvPicPr>
          <p:cNvPr id="5" name="Content Placeholder 4" descr="A collage of images of a skull&#10;&#10;Description automatically generated">
            <a:extLst>
              <a:ext uri="{FF2B5EF4-FFF2-40B4-BE49-F238E27FC236}">
                <a16:creationId xmlns:a16="http://schemas.microsoft.com/office/drawing/2014/main" id="{8B7B2D81-16B2-4EFD-3C25-FFF74BA96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53037"/>
          <a:stretch/>
        </p:blipFill>
        <p:spPr>
          <a:xfrm>
            <a:off x="1479274" y="2347879"/>
            <a:ext cx="6477000" cy="1831043"/>
          </a:xfr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566D38A-90C8-652A-20A3-283D2DEC11C2}"/>
              </a:ext>
            </a:extLst>
          </p:cNvPr>
          <p:cNvGrpSpPr/>
          <p:nvPr/>
        </p:nvGrpSpPr>
        <p:grpSpPr>
          <a:xfrm>
            <a:off x="-7928" y="2350123"/>
            <a:ext cx="1504835" cy="1648037"/>
            <a:chOff x="-7928" y="2350123"/>
            <a:chExt cx="1504835" cy="164803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08C228-9496-CECA-3600-34E74ABDAC61}"/>
                </a:ext>
              </a:extLst>
            </p:cNvPr>
            <p:cNvSpPr txBox="1"/>
            <p:nvPr/>
          </p:nvSpPr>
          <p:spPr>
            <a:xfrm>
              <a:off x="259068" y="2350123"/>
              <a:ext cx="1237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Input Slice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5BA806-425E-36B5-F8F8-5494C4FA2893}"/>
                </a:ext>
              </a:extLst>
            </p:cNvPr>
            <p:cNvSpPr txBox="1"/>
            <p:nvPr/>
          </p:nvSpPr>
          <p:spPr>
            <a:xfrm>
              <a:off x="-7928" y="3078734"/>
              <a:ext cx="1487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Ground Truth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EEA884-EE31-434C-15D0-0A9B79D354D7}"/>
                </a:ext>
              </a:extLst>
            </p:cNvPr>
            <p:cNvSpPr txBox="1"/>
            <p:nvPr/>
          </p:nvSpPr>
          <p:spPr>
            <a:xfrm>
              <a:off x="259068" y="3628828"/>
              <a:ext cx="1200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Prediction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102FAD1-1600-15E2-9734-314C78F98C1A}"/>
              </a:ext>
            </a:extLst>
          </p:cNvPr>
          <p:cNvGrpSpPr/>
          <p:nvPr/>
        </p:nvGrpSpPr>
        <p:grpSpPr>
          <a:xfrm>
            <a:off x="-7928" y="4510121"/>
            <a:ext cx="7964202" cy="1831043"/>
            <a:chOff x="-7928" y="4510121"/>
            <a:chExt cx="7964202" cy="1831043"/>
          </a:xfrm>
        </p:grpSpPr>
        <p:pic>
          <p:nvPicPr>
            <p:cNvPr id="6" name="Content Placeholder 4" descr="A collage of images of a skull&#10;&#10;Description automatically generated">
              <a:extLst>
                <a:ext uri="{FF2B5EF4-FFF2-40B4-BE49-F238E27FC236}">
                  <a16:creationId xmlns:a16="http://schemas.microsoft.com/office/drawing/2014/main" id="{16DC5AA7-CD38-BE81-1E13-34E9FBCB9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409" t="49486" r="409" b="3551"/>
            <a:stretch/>
          </p:blipFill>
          <p:spPr>
            <a:xfrm>
              <a:off x="1479274" y="4510121"/>
              <a:ext cx="6477000" cy="1831043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C52C2D7-A4D4-2678-28D9-172928E70A7A}"/>
                </a:ext>
              </a:extLst>
            </p:cNvPr>
            <p:cNvGrpSpPr/>
            <p:nvPr/>
          </p:nvGrpSpPr>
          <p:grpSpPr>
            <a:xfrm>
              <a:off x="-7928" y="4617713"/>
              <a:ext cx="1504835" cy="1648037"/>
              <a:chOff x="-7928" y="4617713"/>
              <a:chExt cx="1504835" cy="1648037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0F4D40E-02DF-FD39-3FB0-3A2803E71748}"/>
                  </a:ext>
                </a:extLst>
              </p:cNvPr>
              <p:cNvSpPr txBox="1"/>
              <p:nvPr/>
            </p:nvSpPr>
            <p:spPr>
              <a:xfrm>
                <a:off x="259068" y="4617713"/>
                <a:ext cx="12378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Input Slice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0DC916-A015-AEA2-4456-A9963224E63D}"/>
                  </a:ext>
                </a:extLst>
              </p:cNvPr>
              <p:cNvSpPr txBox="1"/>
              <p:nvPr/>
            </p:nvSpPr>
            <p:spPr>
              <a:xfrm>
                <a:off x="-7928" y="5346324"/>
                <a:ext cx="1487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Ground Truth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892155-8731-0AE0-7038-C2BE54E84AA1}"/>
                  </a:ext>
                </a:extLst>
              </p:cNvPr>
              <p:cNvSpPr txBox="1"/>
              <p:nvPr/>
            </p:nvSpPr>
            <p:spPr>
              <a:xfrm>
                <a:off x="259068" y="5896418"/>
                <a:ext cx="12003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Prediction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EE3ED4A-9C40-8851-5B9D-CE99F424D7B7}"/>
              </a:ext>
            </a:extLst>
          </p:cNvPr>
          <p:cNvGrpSpPr/>
          <p:nvPr/>
        </p:nvGrpSpPr>
        <p:grpSpPr>
          <a:xfrm>
            <a:off x="1613535" y="1288870"/>
            <a:ext cx="6245006" cy="900883"/>
            <a:chOff x="1613535" y="1288870"/>
            <a:chExt cx="6245006" cy="90088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D99532-9BE5-9A02-07C9-0F55182866A9}"/>
                </a:ext>
              </a:extLst>
            </p:cNvPr>
            <p:cNvSpPr txBox="1"/>
            <p:nvPr/>
          </p:nvSpPr>
          <p:spPr>
            <a:xfrm>
              <a:off x="4179635" y="1288870"/>
              <a:ext cx="1112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2D Slices</a:t>
              </a:r>
            </a:p>
          </p:txBody>
        </p:sp>
        <p:sp>
          <p:nvSpPr>
            <p:cNvPr id="20" name="Right Brace 19">
              <a:extLst>
                <a:ext uri="{FF2B5EF4-FFF2-40B4-BE49-F238E27FC236}">
                  <a16:creationId xmlns:a16="http://schemas.microsoft.com/office/drawing/2014/main" id="{A5CE4581-8477-B446-AC7F-BF3051776E95}"/>
                </a:ext>
              </a:extLst>
            </p:cNvPr>
            <p:cNvSpPr/>
            <p:nvPr/>
          </p:nvSpPr>
          <p:spPr>
            <a:xfrm rot="5400000" flipH="1">
              <a:off x="4509794" y="-1158994"/>
              <a:ext cx="452488" cy="6245006"/>
            </a:xfrm>
            <a:prstGeom prst="rightBrace">
              <a:avLst>
                <a:gd name="adj1" fmla="val 47937"/>
                <a:gd name="adj2" fmla="val 49516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B4CA711-5176-BF8F-4B9F-69AE4FE32024}"/>
              </a:ext>
            </a:extLst>
          </p:cNvPr>
          <p:cNvGrpSpPr/>
          <p:nvPr/>
        </p:nvGrpSpPr>
        <p:grpSpPr>
          <a:xfrm>
            <a:off x="8439327" y="1243439"/>
            <a:ext cx="3659908" cy="2772917"/>
            <a:chOff x="8439327" y="1243439"/>
            <a:chExt cx="3659908" cy="2772917"/>
          </a:xfrm>
        </p:grpSpPr>
        <p:pic>
          <p:nvPicPr>
            <p:cNvPr id="13" name="Picture 12" descr="A collage of images of a baby&#10;&#10;Description automatically generated">
              <a:extLst>
                <a:ext uri="{FF2B5EF4-FFF2-40B4-BE49-F238E27FC236}">
                  <a16:creationId xmlns:a16="http://schemas.microsoft.com/office/drawing/2014/main" id="{EF8F38FC-465E-F50B-0B2E-70A092891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485" t="50395" r="50061" b="-852"/>
            <a:stretch/>
          </p:blipFill>
          <p:spPr>
            <a:xfrm>
              <a:off x="10241625" y="2347879"/>
              <a:ext cx="1857610" cy="1664418"/>
            </a:xfrm>
            <a:prstGeom prst="rect">
              <a:avLst/>
            </a:prstGeom>
          </p:spPr>
        </p:pic>
        <p:pic>
          <p:nvPicPr>
            <p:cNvPr id="15" name="Picture 14" descr="A collage of images of a baby&#10;&#10;Description automatically generated">
              <a:extLst>
                <a:ext uri="{FF2B5EF4-FFF2-40B4-BE49-F238E27FC236}">
                  <a16:creationId xmlns:a16="http://schemas.microsoft.com/office/drawing/2014/main" id="{D0669184-A13E-5978-596F-99B930382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3134" t="106" r="12479" b="49915"/>
            <a:stretch/>
          </p:blipFill>
          <p:spPr>
            <a:xfrm>
              <a:off x="9293446" y="2349512"/>
              <a:ext cx="934927" cy="1648648"/>
            </a:xfrm>
            <a:prstGeom prst="rect">
              <a:avLst/>
            </a:prstGeom>
          </p:spPr>
        </p:pic>
        <p:pic>
          <p:nvPicPr>
            <p:cNvPr id="16" name="Picture 15" descr="A collage of images of a baby&#10;&#10;Description automatically generated">
              <a:extLst>
                <a:ext uri="{FF2B5EF4-FFF2-40B4-BE49-F238E27FC236}">
                  <a16:creationId xmlns:a16="http://schemas.microsoft.com/office/drawing/2014/main" id="{1C61C36A-2FAB-868F-A108-A1DD19D98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3604" t="1291" r="64748" b="48252"/>
            <a:stretch/>
          </p:blipFill>
          <p:spPr>
            <a:xfrm>
              <a:off x="8439327" y="2351938"/>
              <a:ext cx="829917" cy="1664418"/>
            </a:xfrm>
            <a:prstGeom prst="rect">
              <a:avLst/>
            </a:prstGeom>
          </p:spPr>
        </p:pic>
        <p:sp>
          <p:nvSpPr>
            <p:cNvPr id="21" name="Right Brace 20">
              <a:extLst>
                <a:ext uri="{FF2B5EF4-FFF2-40B4-BE49-F238E27FC236}">
                  <a16:creationId xmlns:a16="http://schemas.microsoft.com/office/drawing/2014/main" id="{303A00A5-1E6B-4C8D-FC99-892A55FA6262}"/>
                </a:ext>
              </a:extLst>
            </p:cNvPr>
            <p:cNvSpPr/>
            <p:nvPr/>
          </p:nvSpPr>
          <p:spPr>
            <a:xfrm rot="5400000" flipH="1">
              <a:off x="10043037" y="141111"/>
              <a:ext cx="452488" cy="3659908"/>
            </a:xfrm>
            <a:prstGeom prst="rightBrace">
              <a:avLst>
                <a:gd name="adj1" fmla="val 47937"/>
                <a:gd name="adj2" fmla="val 49516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E6748D5-8443-6CEB-83CE-91A3FAA8BA01}"/>
                </a:ext>
              </a:extLst>
            </p:cNvPr>
            <p:cNvSpPr txBox="1"/>
            <p:nvPr/>
          </p:nvSpPr>
          <p:spPr>
            <a:xfrm>
              <a:off x="9712878" y="1243439"/>
              <a:ext cx="1317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3D  Volume</a:t>
              </a:r>
            </a:p>
          </p:txBody>
        </p:sp>
      </p:grpSp>
      <p:sp>
        <p:nvSpPr>
          <p:cNvPr id="24" name="Content Placeholder 16">
            <a:extLst>
              <a:ext uri="{FF2B5EF4-FFF2-40B4-BE49-F238E27FC236}">
                <a16:creationId xmlns:a16="http://schemas.microsoft.com/office/drawing/2014/main" id="{949A3E1E-6EC6-A734-B411-3C9A708E39B0}"/>
              </a:ext>
            </a:extLst>
          </p:cNvPr>
          <p:cNvSpPr txBox="1">
            <a:spLocks/>
          </p:cNvSpPr>
          <p:nvPr/>
        </p:nvSpPr>
        <p:spPr>
          <a:xfrm>
            <a:off x="8439327" y="4114905"/>
            <a:ext cx="3659908" cy="2226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Challenges: False positive tissues, missing slices, and lack of generalization to new contrast.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4FADB91-BB8C-14BF-2194-294C2B6782D5}"/>
              </a:ext>
            </a:extLst>
          </p:cNvPr>
          <p:cNvGrpSpPr/>
          <p:nvPr/>
        </p:nvGrpSpPr>
        <p:grpSpPr>
          <a:xfrm>
            <a:off x="2868971" y="2852293"/>
            <a:ext cx="3335095" cy="3228791"/>
            <a:chOff x="5539409" y="3898717"/>
            <a:chExt cx="3335095" cy="322879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A90E46E-9384-1FD4-300A-3461F2C390EE}"/>
                </a:ext>
              </a:extLst>
            </p:cNvPr>
            <p:cNvGrpSpPr/>
            <p:nvPr/>
          </p:nvGrpSpPr>
          <p:grpSpPr>
            <a:xfrm>
              <a:off x="5539409" y="3898717"/>
              <a:ext cx="3267847" cy="2687613"/>
              <a:chOff x="5539409" y="3898717"/>
              <a:chExt cx="3267847" cy="2687613"/>
            </a:xfrm>
          </p:grpSpPr>
          <p:pic>
            <p:nvPicPr>
              <p:cNvPr id="31" name="Picture 30" descr="A yellow emoticon with blue eyes and a sad face&#10;&#10;Description automatically generated">
                <a:extLst>
                  <a:ext uri="{FF2B5EF4-FFF2-40B4-BE49-F238E27FC236}">
                    <a16:creationId xmlns:a16="http://schemas.microsoft.com/office/drawing/2014/main" id="{6354362C-99F5-12CB-683E-3AC68E18F5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-61" r="-1"/>
              <a:stretch/>
            </p:blipFill>
            <p:spPr>
              <a:xfrm>
                <a:off x="5582722" y="3898717"/>
                <a:ext cx="3224534" cy="2658633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8AA5819-A9EB-8A99-03EA-AF6B89C0A95C}"/>
                  </a:ext>
                </a:extLst>
              </p:cNvPr>
              <p:cNvSpPr/>
              <p:nvPr/>
            </p:nvSpPr>
            <p:spPr>
              <a:xfrm>
                <a:off x="5539409" y="5715656"/>
                <a:ext cx="144976" cy="8706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EE977B8-882E-CBEE-DF14-785D3B0FC06F}"/>
                </a:ext>
              </a:extLst>
            </p:cNvPr>
            <p:cNvSpPr txBox="1"/>
            <p:nvPr/>
          </p:nvSpPr>
          <p:spPr>
            <a:xfrm>
              <a:off x="5904909" y="6665843"/>
              <a:ext cx="29695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What Should We Do?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46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0CA05-782F-210C-7504-24B15D705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B7710-6B8E-5873-1A7D-CC5B1B41B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47216" cy="1325563"/>
          </a:xfrm>
        </p:spPr>
        <p:txBody>
          <a:bodyPr/>
          <a:lstStyle/>
          <a:p>
            <a:r>
              <a:rPr lang="en-US" sz="4400" dirty="0"/>
              <a:t>Tool 4: Automated Fetal Brain Extraction</a:t>
            </a:r>
            <a:endParaRPr lang="en-US" dirty="0"/>
          </a:p>
        </p:txBody>
      </p:sp>
      <p:pic>
        <p:nvPicPr>
          <p:cNvPr id="23" name="Content Placeholder 22" descr="A diagram of a brain function&#10;&#10;Description automatically generated">
            <a:extLst>
              <a:ext uri="{FF2B5EF4-FFF2-40B4-BE49-F238E27FC236}">
                <a16:creationId xmlns:a16="http://schemas.microsoft.com/office/drawing/2014/main" id="{01BFE511-5237-50D1-3FEC-155E0CBAF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70519" y="4053681"/>
            <a:ext cx="6354741" cy="2695951"/>
          </a:xfrm>
        </p:spPr>
      </p:pic>
      <p:pic>
        <p:nvPicPr>
          <p:cNvPr id="26" name="Picture 25" descr="A diagram of a computerized x-ray&#10;&#10;Description automatically generated">
            <a:extLst>
              <a:ext uri="{FF2B5EF4-FFF2-40B4-BE49-F238E27FC236}">
                <a16:creationId xmlns:a16="http://schemas.microsoft.com/office/drawing/2014/main" id="{B325CDCA-B8CE-E183-955F-559C56C81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519" y="1405964"/>
            <a:ext cx="6354741" cy="2439194"/>
          </a:xfrm>
          <a:prstGeom prst="rect">
            <a:avLst/>
          </a:prstGeom>
        </p:spPr>
      </p:pic>
      <p:sp>
        <p:nvSpPr>
          <p:cNvPr id="27" name="Right Brace 26">
            <a:extLst>
              <a:ext uri="{FF2B5EF4-FFF2-40B4-BE49-F238E27FC236}">
                <a16:creationId xmlns:a16="http://schemas.microsoft.com/office/drawing/2014/main" id="{511A5DBD-5703-2124-6AB8-12FE297CB205}"/>
              </a:ext>
            </a:extLst>
          </p:cNvPr>
          <p:cNvSpPr/>
          <p:nvPr/>
        </p:nvSpPr>
        <p:spPr>
          <a:xfrm flipH="1">
            <a:off x="4999059" y="1599046"/>
            <a:ext cx="452488" cy="1829954"/>
          </a:xfrm>
          <a:prstGeom prst="rightBrace">
            <a:avLst>
              <a:gd name="adj1" fmla="val 47937"/>
              <a:gd name="adj2" fmla="val 4951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92B5DAA3-D23B-C42A-3E99-4AFB37F26509}"/>
              </a:ext>
            </a:extLst>
          </p:cNvPr>
          <p:cNvSpPr/>
          <p:nvPr/>
        </p:nvSpPr>
        <p:spPr>
          <a:xfrm flipH="1">
            <a:off x="5012311" y="4053680"/>
            <a:ext cx="452488" cy="2695951"/>
          </a:xfrm>
          <a:prstGeom prst="rightBrace">
            <a:avLst>
              <a:gd name="adj1" fmla="val 47937"/>
              <a:gd name="adj2" fmla="val 4951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8C9896-7681-6B2C-9CAE-A2069C3AFBF3}"/>
              </a:ext>
            </a:extLst>
          </p:cNvPr>
          <p:cNvSpPr txBox="1"/>
          <p:nvPr/>
        </p:nvSpPr>
        <p:spPr>
          <a:xfrm rot="19203929">
            <a:off x="3775769" y="2307265"/>
            <a:ext cx="1389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Localization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2AA0F8-09B7-28FF-6DA6-239627B6443D}"/>
              </a:ext>
            </a:extLst>
          </p:cNvPr>
          <p:cNvSpPr txBox="1"/>
          <p:nvPr/>
        </p:nvSpPr>
        <p:spPr>
          <a:xfrm rot="19252885">
            <a:off x="3809880" y="5052105"/>
            <a:ext cx="1573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Segmentation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717B6F-96AA-2346-437D-CEBD8473596F}"/>
              </a:ext>
            </a:extLst>
          </p:cNvPr>
          <p:cNvSpPr txBox="1"/>
          <p:nvPr/>
        </p:nvSpPr>
        <p:spPr>
          <a:xfrm>
            <a:off x="166740" y="5586321"/>
            <a:ext cx="50148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Ebner, Michael, et al. "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 automated framework for localization, segmentation and super-resolution reconstruction of fetal brain MRI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NeuroImage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(2020).</a:t>
            </a:r>
            <a:endParaRPr lang="en-US" dirty="0"/>
          </a:p>
        </p:txBody>
      </p:sp>
      <p:sp>
        <p:nvSpPr>
          <p:cNvPr id="42" name="Content Placeholder 16">
            <a:extLst>
              <a:ext uri="{FF2B5EF4-FFF2-40B4-BE49-F238E27FC236}">
                <a16:creationId xmlns:a16="http://schemas.microsoft.com/office/drawing/2014/main" id="{A3DA1863-AD3D-6C2B-1D02-D0437721CA34}"/>
              </a:ext>
            </a:extLst>
          </p:cNvPr>
          <p:cNvSpPr txBox="1">
            <a:spLocks/>
          </p:cNvSpPr>
          <p:nvPr/>
        </p:nvSpPr>
        <p:spPr>
          <a:xfrm>
            <a:off x="281925" y="2625561"/>
            <a:ext cx="3659908" cy="22262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Two-step approach: Localize, then segment.</a:t>
            </a:r>
          </a:p>
          <a:p>
            <a:r>
              <a:rPr lang="en-US" dirty="0"/>
              <a:t>Reduce false positives before U-Net segmentation.</a:t>
            </a:r>
          </a:p>
        </p:txBody>
      </p:sp>
    </p:spTree>
    <p:extLst>
      <p:ext uri="{BB962C8B-B14F-4D97-AF65-F5344CB8AC3E}">
        <p14:creationId xmlns:p14="http://schemas.microsoft.com/office/powerpoint/2010/main" val="2472910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5C2ED-0639-1AB1-CE05-480861C94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80A0D-D9B7-D7B3-E049-1D4E22D49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Predoctoral Training </a:t>
            </a:r>
          </a:p>
        </p:txBody>
      </p:sp>
      <p:pic>
        <p:nvPicPr>
          <p:cNvPr id="5" name="Picture 4" descr="A building with trees around it&#10;&#10;Description automatically generated">
            <a:extLst>
              <a:ext uri="{FF2B5EF4-FFF2-40B4-BE49-F238E27FC236}">
                <a16:creationId xmlns:a16="http://schemas.microsoft.com/office/drawing/2014/main" id="{C5672980-663C-7622-0F72-B066A4783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093" y="2230728"/>
            <a:ext cx="4402260" cy="29319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9171F-DC06-4FF0-2BB5-21B415726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49691"/>
            <a:ext cx="5667531" cy="1157418"/>
          </a:xfrm>
        </p:spPr>
        <p:txBody>
          <a:bodyPr>
            <a:normAutofit/>
          </a:bodyPr>
          <a:lstStyle/>
          <a:p>
            <a:r>
              <a:rPr lang="en-US" dirty="0"/>
              <a:t>I graduated in 2023, Computer Science, Yale University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F883A1-B7F8-A2A4-3C23-AAA6D69D1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970" y="5724294"/>
            <a:ext cx="1007534" cy="1007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308487-281C-1286-D7AB-195A5B6795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9053"/>
          <a:stretch/>
        </p:blipFill>
        <p:spPr>
          <a:xfrm>
            <a:off x="7719551" y="5775516"/>
            <a:ext cx="1394294" cy="10075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5FD05B-F2CB-EA18-4625-F4EFE51B7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7927" y="5794749"/>
            <a:ext cx="866623" cy="86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81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0F7F2-5821-7CEF-391B-4938D0F93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A5A94-6A82-6B54-E3EE-F0F457D99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Tool 4: Generalization 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D7AF04-4595-8EA2-392F-D2B56D625E89}"/>
              </a:ext>
            </a:extLst>
          </p:cNvPr>
          <p:cNvGrpSpPr/>
          <p:nvPr/>
        </p:nvGrpSpPr>
        <p:grpSpPr>
          <a:xfrm>
            <a:off x="407180" y="1929517"/>
            <a:ext cx="5475118" cy="898428"/>
            <a:chOff x="1613535" y="1291325"/>
            <a:chExt cx="6245006" cy="89842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C3A5C3-9DAC-26A6-8311-0E78AA93B4D5}"/>
                </a:ext>
              </a:extLst>
            </p:cNvPr>
            <p:cNvSpPr txBox="1"/>
            <p:nvPr/>
          </p:nvSpPr>
          <p:spPr>
            <a:xfrm>
              <a:off x="3925138" y="1291325"/>
              <a:ext cx="16201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EPI Contrast</a:t>
              </a:r>
            </a:p>
          </p:txBody>
        </p:sp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2F519C61-1E72-4DF4-CB34-42D3917D6564}"/>
                </a:ext>
              </a:extLst>
            </p:cNvPr>
            <p:cNvSpPr/>
            <p:nvPr/>
          </p:nvSpPr>
          <p:spPr>
            <a:xfrm rot="5400000" flipH="1">
              <a:off x="4509794" y="-1158994"/>
              <a:ext cx="452488" cy="6245006"/>
            </a:xfrm>
            <a:prstGeom prst="rightBrace">
              <a:avLst>
                <a:gd name="adj1" fmla="val 47937"/>
                <a:gd name="adj2" fmla="val 49516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615549-E12D-5649-5C47-4421D25182DF}"/>
              </a:ext>
            </a:extLst>
          </p:cNvPr>
          <p:cNvGrpSpPr/>
          <p:nvPr/>
        </p:nvGrpSpPr>
        <p:grpSpPr>
          <a:xfrm>
            <a:off x="407181" y="2981163"/>
            <a:ext cx="5475117" cy="2554417"/>
            <a:chOff x="274658" y="2981163"/>
            <a:chExt cx="7317172" cy="3413828"/>
          </a:xfrm>
        </p:grpSpPr>
        <p:pic>
          <p:nvPicPr>
            <p:cNvPr id="20" name="Picture 19" descr="A collage of images of a baby&#10;&#10;Description automatically generated">
              <a:extLst>
                <a:ext uri="{FF2B5EF4-FFF2-40B4-BE49-F238E27FC236}">
                  <a16:creationId xmlns:a16="http://schemas.microsoft.com/office/drawing/2014/main" id="{9937928F-EC50-03AD-4F97-39A5F793E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3494" t="51247" r="9238" b="5271"/>
            <a:stretch/>
          </p:blipFill>
          <p:spPr>
            <a:xfrm>
              <a:off x="274658" y="2981163"/>
              <a:ext cx="3657601" cy="3413828"/>
            </a:xfrm>
            <a:prstGeom prst="rect">
              <a:avLst/>
            </a:prstGeom>
          </p:spPr>
        </p:pic>
        <p:pic>
          <p:nvPicPr>
            <p:cNvPr id="21" name="Picture 20" descr="A collage of images of a baby&#10;&#10;Description automatically generated">
              <a:extLst>
                <a:ext uri="{FF2B5EF4-FFF2-40B4-BE49-F238E27FC236}">
                  <a16:creationId xmlns:a16="http://schemas.microsoft.com/office/drawing/2014/main" id="{F48B163F-7A32-34D3-E29F-C727729FF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1951" r="62732" b="4567"/>
            <a:stretch/>
          </p:blipFill>
          <p:spPr>
            <a:xfrm>
              <a:off x="3934229" y="2981163"/>
              <a:ext cx="3657601" cy="3413828"/>
            </a:xfrm>
            <a:prstGeom prst="rect">
              <a:avLst/>
            </a:prstGeom>
          </p:spPr>
        </p:pic>
      </p:grpSp>
      <p:sp>
        <p:nvSpPr>
          <p:cNvPr id="22" name="Content Placeholder 16">
            <a:extLst>
              <a:ext uri="{FF2B5EF4-FFF2-40B4-BE49-F238E27FC236}">
                <a16:creationId xmlns:a16="http://schemas.microsoft.com/office/drawing/2014/main" id="{77C0969E-BF05-C30F-CE33-52AB4B6FC44F}"/>
              </a:ext>
            </a:extLst>
          </p:cNvPr>
          <p:cNvSpPr txBox="1">
            <a:spLocks/>
          </p:cNvSpPr>
          <p:nvPr/>
        </p:nvSpPr>
        <p:spPr>
          <a:xfrm>
            <a:off x="6212961" y="2981163"/>
            <a:ext cx="5571857" cy="2226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Trained on HASTE and tested on EPI contrast.</a:t>
            </a:r>
          </a:p>
          <a:p>
            <a:r>
              <a:rPr lang="en-US" dirty="0"/>
              <a:t>Lack of generalization</a:t>
            </a:r>
          </a:p>
        </p:txBody>
      </p:sp>
    </p:spTree>
    <p:extLst>
      <p:ext uri="{BB962C8B-B14F-4D97-AF65-F5344CB8AC3E}">
        <p14:creationId xmlns:p14="http://schemas.microsoft.com/office/powerpoint/2010/main" val="98958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40773-991E-BB97-550E-77B9459B5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4: Synthetic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38792-C48E-E331-6964-62E35B24F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679" y="1932526"/>
            <a:ext cx="4721086" cy="3258145"/>
          </a:xfrm>
        </p:spPr>
        <p:txBody>
          <a:bodyPr>
            <a:normAutofit/>
          </a:bodyPr>
          <a:lstStyle/>
          <a:p>
            <a:r>
              <a:rPr lang="en-US" dirty="0"/>
              <a:t>DL Models are Data-Hungry</a:t>
            </a:r>
          </a:p>
          <a:p>
            <a:r>
              <a:rPr lang="en-US" dirty="0"/>
              <a:t> Synthetic Data Enables</a:t>
            </a:r>
          </a:p>
          <a:p>
            <a:pPr lvl="1"/>
            <a:r>
              <a:rPr lang="en-US" dirty="0"/>
              <a:t> Data Augmentation</a:t>
            </a:r>
          </a:p>
          <a:p>
            <a:pPr lvl="1"/>
            <a:r>
              <a:rPr lang="en-US" dirty="0"/>
              <a:t>Overcoming Data Scarcity</a:t>
            </a:r>
          </a:p>
          <a:p>
            <a:pPr lvl="1"/>
            <a:r>
              <a:rPr lang="en-US" dirty="0"/>
              <a:t>Reducing Bias</a:t>
            </a:r>
          </a:p>
          <a:p>
            <a:pPr lvl="1"/>
            <a:r>
              <a:rPr lang="en-US" dirty="0"/>
              <a:t>Controlled Variability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B3D8DA-60E4-7F55-22B5-242A3F07D5D9}"/>
              </a:ext>
            </a:extLst>
          </p:cNvPr>
          <p:cNvSpPr txBox="1"/>
          <p:nvPr/>
        </p:nvSpPr>
        <p:spPr>
          <a:xfrm>
            <a:off x="596347" y="5388570"/>
            <a:ext cx="75537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Billot</a:t>
            </a:r>
            <a:r>
              <a:rPr lang="en-US" dirty="0"/>
              <a:t>, Benjamin, et al. "</a:t>
            </a:r>
            <a:r>
              <a:rPr lang="en-US" i="1" dirty="0" err="1"/>
              <a:t>SynthSeg</a:t>
            </a:r>
            <a:r>
              <a:rPr lang="en-US" i="1" dirty="0"/>
              <a:t>: Segmentation of brain MRI scans of any contrast and resolution without retraining</a:t>
            </a:r>
            <a:r>
              <a:rPr lang="en-US" dirty="0"/>
              <a:t>." Medical image analysis 86 (2023): 102789.</a:t>
            </a:r>
          </a:p>
        </p:txBody>
      </p:sp>
      <p:pic>
        <p:nvPicPr>
          <p:cNvPr id="14" name="Picture 13" descr="A diagram of a brain&#10;&#10;Description automatically generated">
            <a:extLst>
              <a:ext uri="{FF2B5EF4-FFF2-40B4-BE49-F238E27FC236}">
                <a16:creationId xmlns:a16="http://schemas.microsoft.com/office/drawing/2014/main" id="{4AB626FF-25B4-A4CE-9492-EC3C8951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286" y="1932526"/>
            <a:ext cx="6190469" cy="279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2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09493-A21C-9611-CCB2-90AB1A7F3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Tool 4: Synthetic Data for Fetal Images</a:t>
            </a:r>
            <a:endParaRPr lang="en-US" dirty="0"/>
          </a:p>
        </p:txBody>
      </p:sp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D8BDF74F-980E-BD6D-7F95-301271613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51758"/>
          <a:stretch/>
        </p:blipFill>
        <p:spPr>
          <a:xfrm>
            <a:off x="1212618" y="2088529"/>
            <a:ext cx="6647270" cy="2099158"/>
          </a:xfrm>
        </p:spPr>
      </p:pic>
      <p:sp>
        <p:nvSpPr>
          <p:cNvPr id="10" name="Right Brace 9">
            <a:extLst>
              <a:ext uri="{FF2B5EF4-FFF2-40B4-BE49-F238E27FC236}">
                <a16:creationId xmlns:a16="http://schemas.microsoft.com/office/drawing/2014/main" id="{A418835D-BCC3-17D1-EA8B-ABFC8EF425E2}"/>
              </a:ext>
            </a:extLst>
          </p:cNvPr>
          <p:cNvSpPr/>
          <p:nvPr/>
        </p:nvSpPr>
        <p:spPr>
          <a:xfrm flipH="1">
            <a:off x="471166" y="2764887"/>
            <a:ext cx="566099" cy="2998628"/>
          </a:xfrm>
          <a:prstGeom prst="rightBrace">
            <a:avLst>
              <a:gd name="adj1" fmla="val 47937"/>
              <a:gd name="adj2" fmla="val 4951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A86E75-4DB1-0480-317F-ECF28D7E81C5}"/>
              </a:ext>
            </a:extLst>
          </p:cNvPr>
          <p:cNvSpPr txBox="1"/>
          <p:nvPr/>
        </p:nvSpPr>
        <p:spPr>
          <a:xfrm>
            <a:off x="1842053" y="1690688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9BABCB-66C7-D308-DA00-3B2CFC0D3A40}"/>
              </a:ext>
            </a:extLst>
          </p:cNvPr>
          <p:cNvSpPr txBox="1"/>
          <p:nvPr/>
        </p:nvSpPr>
        <p:spPr>
          <a:xfrm>
            <a:off x="4041914" y="1668199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66E4E1-268E-81D8-A87C-C341DE881DAD}"/>
              </a:ext>
            </a:extLst>
          </p:cNvPr>
          <p:cNvSpPr txBox="1"/>
          <p:nvPr/>
        </p:nvSpPr>
        <p:spPr>
          <a:xfrm>
            <a:off x="6122505" y="1673789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2</a:t>
            </a:r>
          </a:p>
        </p:txBody>
      </p:sp>
      <p:pic>
        <p:nvPicPr>
          <p:cNvPr id="18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ADA16D8A-0FB9-7792-111A-ABC409EC3D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02" t="52137" r="1102" b="-379"/>
          <a:stretch/>
        </p:blipFill>
        <p:spPr>
          <a:xfrm>
            <a:off x="1212618" y="4585528"/>
            <a:ext cx="6647270" cy="209915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D4BE622-0E97-CCDD-B39F-E5749015749B}"/>
              </a:ext>
            </a:extLst>
          </p:cNvPr>
          <p:cNvSpPr txBox="1"/>
          <p:nvPr/>
        </p:nvSpPr>
        <p:spPr>
          <a:xfrm rot="16200000">
            <a:off x="-437458" y="4049441"/>
            <a:ext cx="1332031" cy="369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Label Maps</a:t>
            </a:r>
          </a:p>
        </p:txBody>
      </p:sp>
      <p:pic>
        <p:nvPicPr>
          <p:cNvPr id="28" name="Picture 27" descr="A collage of images of a cell&#10;&#10;Description automatically generated">
            <a:extLst>
              <a:ext uri="{FF2B5EF4-FFF2-40B4-BE49-F238E27FC236}">
                <a16:creationId xmlns:a16="http://schemas.microsoft.com/office/drawing/2014/main" id="{468DF103-2A35-8234-6B2E-37CC6965D1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0" r="1540" b="50949"/>
          <a:stretch/>
        </p:blipFill>
        <p:spPr>
          <a:xfrm>
            <a:off x="1351721" y="2113725"/>
            <a:ext cx="6358427" cy="2120382"/>
          </a:xfrm>
          <a:prstGeom prst="rect">
            <a:avLst/>
          </a:prstGeom>
        </p:spPr>
      </p:pic>
      <p:pic>
        <p:nvPicPr>
          <p:cNvPr id="29" name="Picture 28" descr="A collage of images of a cell&#10;&#10;Description automatically generated">
            <a:extLst>
              <a:ext uri="{FF2B5EF4-FFF2-40B4-BE49-F238E27FC236}">
                <a16:creationId xmlns:a16="http://schemas.microsoft.com/office/drawing/2014/main" id="{1E696730-4EF7-3C68-5DD9-BBE76C9E90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7" t="51074" r="2353" b="1440"/>
          <a:stretch/>
        </p:blipFill>
        <p:spPr>
          <a:xfrm>
            <a:off x="1272209" y="4578940"/>
            <a:ext cx="6508167" cy="2052738"/>
          </a:xfrm>
          <a:prstGeom prst="rect">
            <a:avLst/>
          </a:prstGeom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BC8522C-A53F-2C8E-289B-2017D08FB0B6}"/>
              </a:ext>
            </a:extLst>
          </p:cNvPr>
          <p:cNvSpPr txBox="1">
            <a:spLocks/>
          </p:cNvSpPr>
          <p:nvPr/>
        </p:nvSpPr>
        <p:spPr>
          <a:xfrm>
            <a:off x="7919479" y="2245968"/>
            <a:ext cx="3830071" cy="3258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40 Manually Labeled Fetal Brain Scans</a:t>
            </a:r>
          </a:p>
          <a:p>
            <a:r>
              <a:rPr lang="en-US" dirty="0"/>
              <a:t>Augmented with Random Shapes</a:t>
            </a:r>
          </a:p>
          <a:p>
            <a:r>
              <a:rPr lang="en-US" dirty="0"/>
              <a:t>Generate Unlimited Training Images</a:t>
            </a:r>
          </a:p>
        </p:txBody>
      </p:sp>
    </p:spTree>
    <p:extLst>
      <p:ext uri="{BB962C8B-B14F-4D97-AF65-F5344CB8AC3E}">
        <p14:creationId xmlns:p14="http://schemas.microsoft.com/office/powerpoint/2010/main" val="298389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28E96-F37C-2B98-AA52-532A29707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7C75-0745-6A22-6948-C9190B69E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Tool 4: Examples of Synthetic Images</a:t>
            </a: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D8CAD294-55D2-4C0E-B20D-09563EFD1B92}"/>
              </a:ext>
            </a:extLst>
          </p:cNvPr>
          <p:cNvSpPr txBox="1">
            <a:spLocks/>
          </p:cNvSpPr>
          <p:nvPr/>
        </p:nvSpPr>
        <p:spPr>
          <a:xfrm>
            <a:off x="7919479" y="2245968"/>
            <a:ext cx="3830071" cy="3258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40 Manually Labeled Fetal Brain Scans</a:t>
            </a:r>
          </a:p>
          <a:p>
            <a:r>
              <a:rPr lang="en-US" dirty="0"/>
              <a:t>Augmented with Random Shapes</a:t>
            </a:r>
          </a:p>
          <a:p>
            <a:r>
              <a:rPr lang="en-US" dirty="0"/>
              <a:t>Generate Unlimited Training Images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869227-84F8-962F-EFCF-BC9F253C53BA}"/>
              </a:ext>
            </a:extLst>
          </p:cNvPr>
          <p:cNvGrpSpPr/>
          <p:nvPr/>
        </p:nvGrpSpPr>
        <p:grpSpPr>
          <a:xfrm>
            <a:off x="308112" y="1690688"/>
            <a:ext cx="3612715" cy="2290260"/>
            <a:chOff x="442450" y="1690688"/>
            <a:chExt cx="6505094" cy="4123868"/>
          </a:xfrm>
        </p:grpSpPr>
        <p:pic>
          <p:nvPicPr>
            <p:cNvPr id="33" name="Picture 32" descr="A collage of images of different shapes&#10;&#10;Description automatically generated">
              <a:extLst>
                <a:ext uri="{FF2B5EF4-FFF2-40B4-BE49-F238E27FC236}">
                  <a16:creationId xmlns:a16="http://schemas.microsoft.com/office/drawing/2014/main" id="{100054DB-EF56-5568-69DA-93C8E93B0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606" r="2424" b="53624"/>
            <a:stretch/>
          </p:blipFill>
          <p:spPr>
            <a:xfrm>
              <a:off x="442450" y="1690688"/>
              <a:ext cx="6427396" cy="2035430"/>
            </a:xfrm>
            <a:prstGeom prst="rect">
              <a:avLst/>
            </a:prstGeom>
          </p:spPr>
        </p:pic>
        <p:pic>
          <p:nvPicPr>
            <p:cNvPr id="34" name="Picture 33" descr="A collage of images of different shapes&#10;&#10;Description automatically generated">
              <a:extLst>
                <a:ext uri="{FF2B5EF4-FFF2-40B4-BE49-F238E27FC236}">
                  <a16:creationId xmlns:a16="http://schemas.microsoft.com/office/drawing/2014/main" id="{5922A329-45B8-610C-7C7E-6758C9FBF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212" t="53210" r="1212" b="2020"/>
            <a:stretch/>
          </p:blipFill>
          <p:spPr>
            <a:xfrm>
              <a:off x="520148" y="3779126"/>
              <a:ext cx="6427396" cy="203543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CF017F-4FDA-4B76-FB66-31DD8127B236}"/>
              </a:ext>
            </a:extLst>
          </p:cNvPr>
          <p:cNvGrpSpPr/>
          <p:nvPr/>
        </p:nvGrpSpPr>
        <p:grpSpPr>
          <a:xfrm>
            <a:off x="376743" y="4146662"/>
            <a:ext cx="3544084" cy="2310901"/>
            <a:chOff x="3432311" y="2610677"/>
            <a:chExt cx="5451338" cy="3554516"/>
          </a:xfrm>
        </p:grpSpPr>
        <p:pic>
          <p:nvPicPr>
            <p:cNvPr id="8" name="Picture 7" descr="A collage of images of a person's face&#10;&#10;Description automatically generated">
              <a:extLst>
                <a:ext uri="{FF2B5EF4-FFF2-40B4-BE49-F238E27FC236}">
                  <a16:creationId xmlns:a16="http://schemas.microsoft.com/office/drawing/2014/main" id="{B4911272-EBF4-364F-E535-BD3E94BB0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23" t="2031" b="52317"/>
            <a:stretch/>
          </p:blipFill>
          <p:spPr>
            <a:xfrm>
              <a:off x="3432312" y="2610677"/>
              <a:ext cx="5451337" cy="1762539"/>
            </a:xfrm>
            <a:prstGeom prst="rect">
              <a:avLst/>
            </a:prstGeom>
          </p:spPr>
        </p:pic>
        <p:pic>
          <p:nvPicPr>
            <p:cNvPr id="9" name="Picture 8" descr="A collage of images of a person's face&#10;&#10;Description automatically generated">
              <a:extLst>
                <a:ext uri="{FF2B5EF4-FFF2-40B4-BE49-F238E27FC236}">
                  <a16:creationId xmlns:a16="http://schemas.microsoft.com/office/drawing/2014/main" id="{D12211EE-B905-539F-6419-3526BBD1A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23" t="55604" b="-1256"/>
            <a:stretch/>
          </p:blipFill>
          <p:spPr>
            <a:xfrm>
              <a:off x="3432311" y="4402654"/>
              <a:ext cx="5451337" cy="176253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F23477E-AB69-A9C1-5F51-853576A7B6D6}"/>
              </a:ext>
            </a:extLst>
          </p:cNvPr>
          <p:cNvGrpSpPr/>
          <p:nvPr/>
        </p:nvGrpSpPr>
        <p:grpSpPr>
          <a:xfrm>
            <a:off x="4394426" y="1729597"/>
            <a:ext cx="3403148" cy="2241880"/>
            <a:chOff x="4272522" y="2204053"/>
            <a:chExt cx="5458239" cy="3595705"/>
          </a:xfrm>
        </p:grpSpPr>
        <p:pic>
          <p:nvPicPr>
            <p:cNvPr id="13" name="Picture 12" descr="A collage of images of a person's body&#10;&#10;Description automatically generated">
              <a:extLst>
                <a:ext uri="{FF2B5EF4-FFF2-40B4-BE49-F238E27FC236}">
                  <a16:creationId xmlns:a16="http://schemas.microsoft.com/office/drawing/2014/main" id="{384F4DFA-1E9D-3DCB-A329-5BA9C3AFA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76" b="52732"/>
            <a:stretch/>
          </p:blipFill>
          <p:spPr>
            <a:xfrm>
              <a:off x="4272522" y="2204053"/>
              <a:ext cx="5458239" cy="1776895"/>
            </a:xfrm>
            <a:prstGeom prst="rect">
              <a:avLst/>
            </a:prstGeom>
          </p:spPr>
        </p:pic>
        <p:pic>
          <p:nvPicPr>
            <p:cNvPr id="14" name="Picture 13" descr="A collage of images of a person's body&#10;&#10;Description automatically generated">
              <a:extLst>
                <a:ext uri="{FF2B5EF4-FFF2-40B4-BE49-F238E27FC236}">
                  <a16:creationId xmlns:a16="http://schemas.microsoft.com/office/drawing/2014/main" id="{C9F561FE-4D8B-2BB2-2A67-F8D995787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65" t="53241" r="11" b="-509"/>
            <a:stretch/>
          </p:blipFill>
          <p:spPr>
            <a:xfrm>
              <a:off x="4272522" y="4022863"/>
              <a:ext cx="5458239" cy="1776895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4A47F27-B767-21E9-100A-272FA000E5B4}"/>
              </a:ext>
            </a:extLst>
          </p:cNvPr>
          <p:cNvSpPr txBox="1"/>
          <p:nvPr/>
        </p:nvSpPr>
        <p:spPr>
          <a:xfrm>
            <a:off x="457006" y="1306529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4FF0EA-3F88-00EA-6564-C3D090D7C422}"/>
              </a:ext>
            </a:extLst>
          </p:cNvPr>
          <p:cNvSpPr txBox="1"/>
          <p:nvPr/>
        </p:nvSpPr>
        <p:spPr>
          <a:xfrm>
            <a:off x="1749482" y="1302217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C06B6A-D8B5-8C3A-C7B3-A1AAE9E766B0}"/>
              </a:ext>
            </a:extLst>
          </p:cNvPr>
          <p:cNvSpPr txBox="1"/>
          <p:nvPr/>
        </p:nvSpPr>
        <p:spPr>
          <a:xfrm>
            <a:off x="2893064" y="1291918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5ACD07-1C18-4AA5-924D-2FED7E2FFEDC}"/>
              </a:ext>
            </a:extLst>
          </p:cNvPr>
          <p:cNvSpPr txBox="1"/>
          <p:nvPr/>
        </p:nvSpPr>
        <p:spPr>
          <a:xfrm>
            <a:off x="4458539" y="1341729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9EDCEC-2226-FCE6-D4AA-07A525BD1744}"/>
              </a:ext>
            </a:extLst>
          </p:cNvPr>
          <p:cNvSpPr txBox="1"/>
          <p:nvPr/>
        </p:nvSpPr>
        <p:spPr>
          <a:xfrm>
            <a:off x="5751015" y="1337417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61EE0B-B314-7AF9-74A2-3DE54C57F42F}"/>
              </a:ext>
            </a:extLst>
          </p:cNvPr>
          <p:cNvSpPr txBox="1"/>
          <p:nvPr/>
        </p:nvSpPr>
        <p:spPr>
          <a:xfrm>
            <a:off x="6894597" y="1327118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2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62169E-98BF-F320-2383-DF43FCDA7373}"/>
              </a:ext>
            </a:extLst>
          </p:cNvPr>
          <p:cNvGrpSpPr/>
          <p:nvPr/>
        </p:nvGrpSpPr>
        <p:grpSpPr>
          <a:xfrm>
            <a:off x="4447432" y="4146661"/>
            <a:ext cx="3403149" cy="2310901"/>
            <a:chOff x="4042732" y="3105129"/>
            <a:chExt cx="5326554" cy="3511800"/>
          </a:xfrm>
        </p:grpSpPr>
        <p:pic>
          <p:nvPicPr>
            <p:cNvPr id="31" name="Picture 30" descr="A collage of images of a person's face&#10;&#10;Description automatically generated">
              <a:extLst>
                <a:ext uri="{FF2B5EF4-FFF2-40B4-BE49-F238E27FC236}">
                  <a16:creationId xmlns:a16="http://schemas.microsoft.com/office/drawing/2014/main" id="{DA27B8D3-3403-3DFD-5D84-AC1875FB0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950" t="963" b="52737"/>
            <a:stretch/>
          </p:blipFill>
          <p:spPr>
            <a:xfrm>
              <a:off x="4042732" y="3105129"/>
              <a:ext cx="5247042" cy="1724253"/>
            </a:xfrm>
            <a:prstGeom prst="rect">
              <a:avLst/>
            </a:prstGeom>
          </p:spPr>
        </p:pic>
        <p:pic>
          <p:nvPicPr>
            <p:cNvPr id="32" name="Picture 31" descr="A collage of images of a person's face&#10;&#10;Description automatically generated">
              <a:extLst>
                <a:ext uri="{FF2B5EF4-FFF2-40B4-BE49-F238E27FC236}">
                  <a16:creationId xmlns:a16="http://schemas.microsoft.com/office/drawing/2014/main" id="{89EB3EA7-5FEE-30CE-AD47-9092C26DF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908" t="55556" r="-959" b="-1856"/>
            <a:stretch/>
          </p:blipFill>
          <p:spPr>
            <a:xfrm>
              <a:off x="4050616" y="4869138"/>
              <a:ext cx="5318670" cy="1747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8160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DC66218-88DA-C14C-E78F-019401DE9469}"/>
              </a:ext>
            </a:extLst>
          </p:cNvPr>
          <p:cNvGrpSpPr/>
          <p:nvPr/>
        </p:nvGrpSpPr>
        <p:grpSpPr>
          <a:xfrm>
            <a:off x="5827728" y="2246082"/>
            <a:ext cx="6324321" cy="3933147"/>
            <a:chOff x="673615" y="3429000"/>
            <a:chExt cx="6324321" cy="3933147"/>
          </a:xfrm>
        </p:grpSpPr>
        <p:pic>
          <p:nvPicPr>
            <p:cNvPr id="16" name="Picture 15" descr="A collage of images of a brain&#10;&#10;Description automatically generated">
              <a:extLst>
                <a:ext uri="{FF2B5EF4-FFF2-40B4-BE49-F238E27FC236}">
                  <a16:creationId xmlns:a16="http://schemas.microsoft.com/office/drawing/2014/main" id="{AFB41D93-17A3-55C1-4C97-056392DD4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8591" b="62911"/>
            <a:stretch/>
          </p:blipFill>
          <p:spPr>
            <a:xfrm>
              <a:off x="748360" y="3429000"/>
              <a:ext cx="6249576" cy="1953385"/>
            </a:xfrm>
            <a:prstGeom prst="rect">
              <a:avLst/>
            </a:prstGeom>
          </p:spPr>
        </p:pic>
        <p:pic>
          <p:nvPicPr>
            <p:cNvPr id="17" name="Picture 16" descr="A collage of images of a brain&#10;&#10;Description automatically generated">
              <a:extLst>
                <a:ext uri="{FF2B5EF4-FFF2-40B4-BE49-F238E27FC236}">
                  <a16:creationId xmlns:a16="http://schemas.microsoft.com/office/drawing/2014/main" id="{79216A93-01C4-7ECB-CF94-79B09E79B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947" t="71554" r="947" b="-52"/>
            <a:stretch/>
          </p:blipFill>
          <p:spPr>
            <a:xfrm>
              <a:off x="673615" y="5408762"/>
              <a:ext cx="6249576" cy="195338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DC49F06-68FC-98C4-D163-29D12AD3C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Tool 4: High False Positive Rates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AAA0C35-0635-8F16-0F0D-3A28447DC270}"/>
              </a:ext>
            </a:extLst>
          </p:cNvPr>
          <p:cNvSpPr txBox="1">
            <a:spLocks/>
          </p:cNvSpPr>
          <p:nvPr/>
        </p:nvSpPr>
        <p:spPr>
          <a:xfrm>
            <a:off x="838200" y="2378489"/>
            <a:ext cx="5064081" cy="3258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High False Positive Rates!</a:t>
            </a:r>
          </a:p>
          <a:p>
            <a:r>
              <a:rPr lang="en-US" dirty="0"/>
              <a:t>Don’t Generalize </a:t>
            </a:r>
          </a:p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4795919-7F46-50E5-0122-E5B909127D95}"/>
              </a:ext>
            </a:extLst>
          </p:cNvPr>
          <p:cNvGrpSpPr/>
          <p:nvPr/>
        </p:nvGrpSpPr>
        <p:grpSpPr>
          <a:xfrm>
            <a:off x="5960320" y="2241770"/>
            <a:ext cx="6191729" cy="3935080"/>
            <a:chOff x="5827728" y="1412604"/>
            <a:chExt cx="6191729" cy="3935080"/>
          </a:xfrm>
        </p:grpSpPr>
        <p:pic>
          <p:nvPicPr>
            <p:cNvPr id="6" name="Picture 5" descr="A collage of images of a human body&#10;&#10;Description automatically generated">
              <a:extLst>
                <a:ext uri="{FF2B5EF4-FFF2-40B4-BE49-F238E27FC236}">
                  <a16:creationId xmlns:a16="http://schemas.microsoft.com/office/drawing/2014/main" id="{6C36D715-39E5-9DB9-2462-ECFABBD53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536" b="63672"/>
            <a:stretch/>
          </p:blipFill>
          <p:spPr>
            <a:xfrm>
              <a:off x="5827728" y="1412604"/>
              <a:ext cx="6191729" cy="1974575"/>
            </a:xfrm>
            <a:prstGeom prst="rect">
              <a:avLst/>
            </a:prstGeom>
          </p:spPr>
        </p:pic>
        <p:pic>
          <p:nvPicPr>
            <p:cNvPr id="7" name="Picture 6" descr="A collage of images of a human body&#10;&#10;Description automatically generated">
              <a:extLst>
                <a:ext uri="{FF2B5EF4-FFF2-40B4-BE49-F238E27FC236}">
                  <a16:creationId xmlns:a16="http://schemas.microsoft.com/office/drawing/2014/main" id="{F0C51631-82E3-7D4E-C436-CC51E0932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0803" b="405"/>
            <a:stretch/>
          </p:blipFill>
          <p:spPr>
            <a:xfrm>
              <a:off x="5827728" y="3373109"/>
              <a:ext cx="6191729" cy="1974575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AF29123-915F-E779-2125-50C01BD4027B}"/>
              </a:ext>
            </a:extLst>
          </p:cNvPr>
          <p:cNvSpPr txBox="1"/>
          <p:nvPr/>
        </p:nvSpPr>
        <p:spPr>
          <a:xfrm>
            <a:off x="6818050" y="1745331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E0A23A-71E3-476F-1017-9F84B05C1761}"/>
              </a:ext>
            </a:extLst>
          </p:cNvPr>
          <p:cNvSpPr txBox="1"/>
          <p:nvPr/>
        </p:nvSpPr>
        <p:spPr>
          <a:xfrm>
            <a:off x="8569166" y="1741019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1F6D62-8992-1DF9-2130-C16886FEEE6E}"/>
              </a:ext>
            </a:extLst>
          </p:cNvPr>
          <p:cNvSpPr txBox="1"/>
          <p:nvPr/>
        </p:nvSpPr>
        <p:spPr>
          <a:xfrm>
            <a:off x="10591412" y="1741019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6ABB24-2D95-6863-C3A4-F430384633BC}"/>
              </a:ext>
            </a:extLst>
          </p:cNvPr>
          <p:cNvGrpSpPr/>
          <p:nvPr/>
        </p:nvGrpSpPr>
        <p:grpSpPr>
          <a:xfrm>
            <a:off x="6068582" y="2262766"/>
            <a:ext cx="6136670" cy="3800934"/>
            <a:chOff x="306100" y="2472416"/>
            <a:chExt cx="6136670" cy="3800934"/>
          </a:xfrm>
        </p:grpSpPr>
        <p:pic>
          <p:nvPicPr>
            <p:cNvPr id="12" name="Picture 11" descr="A collage of images of a brain&#10;&#10;Description automatically generated">
              <a:extLst>
                <a:ext uri="{FF2B5EF4-FFF2-40B4-BE49-F238E27FC236}">
                  <a16:creationId xmlns:a16="http://schemas.microsoft.com/office/drawing/2014/main" id="{0C766AFA-A74E-E4A3-3415-79C6D8371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388" t="8987" b="63592"/>
            <a:stretch/>
          </p:blipFill>
          <p:spPr>
            <a:xfrm>
              <a:off x="306100" y="2472416"/>
              <a:ext cx="6083659" cy="1880589"/>
            </a:xfrm>
            <a:prstGeom prst="rect">
              <a:avLst/>
            </a:prstGeom>
          </p:spPr>
        </p:pic>
        <p:pic>
          <p:nvPicPr>
            <p:cNvPr id="13" name="Picture 12" descr="A collage of images of a brain&#10;&#10;Description automatically generated">
              <a:extLst>
                <a:ext uri="{FF2B5EF4-FFF2-40B4-BE49-F238E27FC236}">
                  <a16:creationId xmlns:a16="http://schemas.microsoft.com/office/drawing/2014/main" id="{6556F0F4-ED9F-82B0-6C07-E4E288820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378" t="71490" r="-832" b="1089"/>
            <a:stretch/>
          </p:blipFill>
          <p:spPr>
            <a:xfrm>
              <a:off x="306100" y="4392761"/>
              <a:ext cx="6136670" cy="188058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16783C8-57B1-AB33-DC86-865D5D307F26}"/>
              </a:ext>
            </a:extLst>
          </p:cNvPr>
          <p:cNvGrpSpPr/>
          <p:nvPr/>
        </p:nvGrpSpPr>
        <p:grpSpPr>
          <a:xfrm>
            <a:off x="5962565" y="2188181"/>
            <a:ext cx="6172586" cy="4046953"/>
            <a:chOff x="6055329" y="2312870"/>
            <a:chExt cx="6083467" cy="3988524"/>
          </a:xfrm>
        </p:grpSpPr>
        <p:pic>
          <p:nvPicPr>
            <p:cNvPr id="21" name="Picture 20" descr="A collage of images of a brain&#10;&#10;Description automatically generated">
              <a:extLst>
                <a:ext uri="{FF2B5EF4-FFF2-40B4-BE49-F238E27FC236}">
                  <a16:creationId xmlns:a16="http://schemas.microsoft.com/office/drawing/2014/main" id="{FD80D7EF-FE34-F083-6C1F-41C9C0CF6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9887" b="61468"/>
            <a:stretch/>
          </p:blipFill>
          <p:spPr>
            <a:xfrm>
              <a:off x="6055329" y="2312870"/>
              <a:ext cx="6083467" cy="1974576"/>
            </a:xfrm>
            <a:prstGeom prst="rect">
              <a:avLst/>
            </a:prstGeom>
          </p:spPr>
        </p:pic>
        <p:pic>
          <p:nvPicPr>
            <p:cNvPr id="22" name="Picture 21" descr="A collage of images of a brain&#10;&#10;Description automatically generated">
              <a:extLst>
                <a:ext uri="{FF2B5EF4-FFF2-40B4-BE49-F238E27FC236}">
                  <a16:creationId xmlns:a16="http://schemas.microsoft.com/office/drawing/2014/main" id="{6C3CBB21-D702-14C1-C80A-13DE8BD44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053" t="70974" r="388" b="-387"/>
            <a:stretch/>
          </p:blipFill>
          <p:spPr>
            <a:xfrm>
              <a:off x="6122504" y="4273906"/>
              <a:ext cx="5995836" cy="202748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E6BD55-83FC-E157-3C43-BB61490BDBFF}"/>
              </a:ext>
            </a:extLst>
          </p:cNvPr>
          <p:cNvGrpSpPr/>
          <p:nvPr/>
        </p:nvGrpSpPr>
        <p:grpSpPr>
          <a:xfrm>
            <a:off x="1710359" y="3506218"/>
            <a:ext cx="3802545" cy="3132297"/>
            <a:chOff x="1710359" y="3506218"/>
            <a:chExt cx="3802545" cy="3132297"/>
          </a:xfrm>
        </p:grpSpPr>
        <p:pic>
          <p:nvPicPr>
            <p:cNvPr id="25" name="Picture 24" descr="A yellow cartoon face with black outline&#10;&#10;Description automatically generated">
              <a:extLst>
                <a:ext uri="{FF2B5EF4-FFF2-40B4-BE49-F238E27FC236}">
                  <a16:creationId xmlns:a16="http://schemas.microsoft.com/office/drawing/2014/main" id="{1298CA6C-A727-8841-7A62-C45140C25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10359" y="3506218"/>
              <a:ext cx="2371311" cy="213041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B7B6B0E-99B8-BA98-EFB4-A5524EA0AD98}"/>
                </a:ext>
              </a:extLst>
            </p:cNvPr>
            <p:cNvSpPr txBox="1"/>
            <p:nvPr/>
          </p:nvSpPr>
          <p:spPr>
            <a:xfrm>
              <a:off x="1710359" y="5807518"/>
              <a:ext cx="38025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Should We Try Different Backgrounds?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645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B76FA-1769-F3BD-E682-845D26C74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8309E-322D-FC9F-D486-D6369C821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Tool 4: Complex Backgrounds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4E394F-9D4F-8761-0A3B-1FBB24DF439A}"/>
              </a:ext>
            </a:extLst>
          </p:cNvPr>
          <p:cNvSpPr txBox="1"/>
          <p:nvPr/>
        </p:nvSpPr>
        <p:spPr>
          <a:xfrm>
            <a:off x="6818050" y="1745331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A919AF-BD1B-22A0-6EBF-F97618A96691}"/>
              </a:ext>
            </a:extLst>
          </p:cNvPr>
          <p:cNvSpPr txBox="1"/>
          <p:nvPr/>
        </p:nvSpPr>
        <p:spPr>
          <a:xfrm>
            <a:off x="8569166" y="1741019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53461-0921-97A4-8C15-68622095ABE2}"/>
              </a:ext>
            </a:extLst>
          </p:cNvPr>
          <p:cNvSpPr txBox="1"/>
          <p:nvPr/>
        </p:nvSpPr>
        <p:spPr>
          <a:xfrm>
            <a:off x="10591412" y="1741019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2</a:t>
            </a:r>
          </a:p>
        </p:txBody>
      </p:sp>
      <p:pic>
        <p:nvPicPr>
          <p:cNvPr id="15" name="Picture 14" descr="A colorful pattern with circles and ovals&#10;&#10;Description automatically generated with medium confidence">
            <a:extLst>
              <a:ext uri="{FF2B5EF4-FFF2-40B4-BE49-F238E27FC236}">
                <a16:creationId xmlns:a16="http://schemas.microsoft.com/office/drawing/2014/main" id="{89E70114-6390-BEAF-2162-682F2F66B7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65"/>
          <a:stretch/>
        </p:blipFill>
        <p:spPr>
          <a:xfrm>
            <a:off x="271662" y="2253185"/>
            <a:ext cx="5564729" cy="17226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0E13B4-6221-F56C-941B-B78E187135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71" t="5227" r="2358"/>
          <a:stretch/>
        </p:blipFill>
        <p:spPr>
          <a:xfrm>
            <a:off x="6427304" y="2253185"/>
            <a:ext cx="5279304" cy="17372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FF27403-2BE9-0438-AA77-B6F7A2571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54" y="3990421"/>
            <a:ext cx="5520437" cy="179187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B139331-FEB7-EED7-3CCF-A71DBD7C205C}"/>
              </a:ext>
            </a:extLst>
          </p:cNvPr>
          <p:cNvSpPr txBox="1"/>
          <p:nvPr/>
        </p:nvSpPr>
        <p:spPr>
          <a:xfrm>
            <a:off x="985715" y="1775879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1582B2-30C0-6105-1796-10DA4CB4AAAB}"/>
              </a:ext>
            </a:extLst>
          </p:cNvPr>
          <p:cNvSpPr txBox="1"/>
          <p:nvPr/>
        </p:nvSpPr>
        <p:spPr>
          <a:xfrm>
            <a:off x="2736831" y="1771567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A9A2F8-F7FF-7105-B631-57E644EE0264}"/>
              </a:ext>
            </a:extLst>
          </p:cNvPr>
          <p:cNvSpPr txBox="1"/>
          <p:nvPr/>
        </p:nvSpPr>
        <p:spPr>
          <a:xfrm>
            <a:off x="4759077" y="1771567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2</a:t>
            </a:r>
          </a:p>
        </p:txBody>
      </p:sp>
      <p:pic>
        <p:nvPicPr>
          <p:cNvPr id="34" name="Picture 33" descr="A close-up of a colorful pattern&#10;&#10;Description automatically generated">
            <a:extLst>
              <a:ext uri="{FF2B5EF4-FFF2-40B4-BE49-F238E27FC236}">
                <a16:creationId xmlns:a16="http://schemas.microsoft.com/office/drawing/2014/main" id="{E7B764B2-D41F-F971-639B-7C1F40BC8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810" y="4018560"/>
            <a:ext cx="5251798" cy="173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5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882C43-FBCA-6EFA-98F2-AB9350CF9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DEB43C-937F-C63B-4252-863309B4C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Tool 4: Bias-Variance Tradeoff</a:t>
            </a:r>
            <a:endParaRPr lang="en-US" sz="4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2D72C-6C65-B60A-1AD9-DF7F8CD72A5F}"/>
              </a:ext>
            </a:extLst>
          </p:cNvPr>
          <p:cNvSpPr txBox="1">
            <a:spLocks/>
          </p:cNvSpPr>
          <p:nvPr/>
        </p:nvSpPr>
        <p:spPr>
          <a:xfrm>
            <a:off x="812816" y="2725478"/>
            <a:ext cx="4958534" cy="173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Challenging Training Doesn't Always Improve Generalization</a:t>
            </a:r>
          </a:p>
          <a:p>
            <a:r>
              <a:rPr lang="en-US" sz="2000" dirty="0"/>
              <a:t>Balance the Bias-Variance Tradeoff</a:t>
            </a:r>
          </a:p>
          <a:p>
            <a:r>
              <a:rPr lang="en-US" sz="2000" dirty="0"/>
              <a:t>Reduce False Positives During Testing!</a:t>
            </a:r>
          </a:p>
        </p:txBody>
      </p:sp>
      <p:pic>
        <p:nvPicPr>
          <p:cNvPr id="7" name="Picture 6" descr="A graph of a model&#10;&#10;Description automatically generated with medium confidence">
            <a:extLst>
              <a:ext uri="{FF2B5EF4-FFF2-40B4-BE49-F238E27FC236}">
                <a16:creationId xmlns:a16="http://schemas.microsoft.com/office/drawing/2014/main" id="{4DE59D98-F703-5A10-F710-532EE64F8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32" y="2725478"/>
            <a:ext cx="5150277" cy="32317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yellow smiley face with blue eyes and blue eyes&#10;&#10;Description automatically generated">
            <a:extLst>
              <a:ext uri="{FF2B5EF4-FFF2-40B4-BE49-F238E27FC236}">
                <a16:creationId xmlns:a16="http://schemas.microsoft.com/office/drawing/2014/main" id="{29AE7D07-B269-3CF1-567F-EC85FF6C1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320" y="4289285"/>
            <a:ext cx="1953659" cy="160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3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FC832-0045-9590-2B9A-2F174FC4C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6B143-9ABE-9EE6-8FBD-5F4F8F92B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Tool 4: Sliding Window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6C306-9B5B-F829-2AAB-5216CC25D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48200" cy="4351338"/>
          </a:xfrm>
        </p:spPr>
        <p:txBody>
          <a:bodyPr>
            <a:normAutofit/>
          </a:bodyPr>
          <a:lstStyle/>
          <a:p>
            <a:r>
              <a:rPr lang="en-US" dirty="0"/>
              <a:t>Classical sliding windows were used for detection tasks like face or abnormality detection.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90B1CE-54E4-D15E-DE6D-2ACFEFD81661}"/>
              </a:ext>
            </a:extLst>
          </p:cNvPr>
          <p:cNvSpPr/>
          <p:nvPr/>
        </p:nvSpPr>
        <p:spPr>
          <a:xfrm>
            <a:off x="6864626" y="2199862"/>
            <a:ext cx="4863548" cy="3101008"/>
          </a:xfrm>
          <a:prstGeom prst="rect">
            <a:avLst/>
          </a:prstGeom>
          <a:solidFill>
            <a:srgbClr val="FFFF00">
              <a:alpha val="2525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C2D74F-58C2-3864-D46A-66064A3454AC}"/>
              </a:ext>
            </a:extLst>
          </p:cNvPr>
          <p:cNvGrpSpPr/>
          <p:nvPr/>
        </p:nvGrpSpPr>
        <p:grpSpPr>
          <a:xfrm>
            <a:off x="7156174" y="3750366"/>
            <a:ext cx="2140226" cy="1364612"/>
            <a:chOff x="7335078" y="467640"/>
            <a:chExt cx="2140226" cy="136461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201C5C7-FEBE-1BA7-EE69-4FA41D32C848}"/>
                </a:ext>
              </a:extLst>
            </p:cNvPr>
            <p:cNvSpPr/>
            <p:nvPr/>
          </p:nvSpPr>
          <p:spPr>
            <a:xfrm>
              <a:off x="7335078" y="467640"/>
              <a:ext cx="2140226" cy="136461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05B23B2-0475-503B-1190-4CBCA8D1A174}"/>
                </a:ext>
              </a:extLst>
            </p:cNvPr>
            <p:cNvSpPr txBox="1"/>
            <p:nvPr/>
          </p:nvSpPr>
          <p:spPr>
            <a:xfrm>
              <a:off x="8146947" y="765225"/>
              <a:ext cx="51648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/>
                <a:t>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1351D9B-E4C5-1422-8FCC-5ED9A30DD2A8}"/>
              </a:ext>
            </a:extLst>
          </p:cNvPr>
          <p:cNvGrpSpPr/>
          <p:nvPr/>
        </p:nvGrpSpPr>
        <p:grpSpPr>
          <a:xfrm>
            <a:off x="9223686" y="3750365"/>
            <a:ext cx="2140226" cy="1364612"/>
            <a:chOff x="7335078" y="467640"/>
            <a:chExt cx="2140226" cy="136461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4406A7A-0399-BBC7-19F2-CFB6615C64F7}"/>
                </a:ext>
              </a:extLst>
            </p:cNvPr>
            <p:cNvSpPr/>
            <p:nvPr/>
          </p:nvSpPr>
          <p:spPr>
            <a:xfrm>
              <a:off x="7335078" y="467640"/>
              <a:ext cx="2140226" cy="136461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E4AC97F-D7FA-77DB-C1A8-7A53E414DD73}"/>
                </a:ext>
              </a:extLst>
            </p:cNvPr>
            <p:cNvSpPr txBox="1"/>
            <p:nvPr/>
          </p:nvSpPr>
          <p:spPr>
            <a:xfrm>
              <a:off x="8146947" y="765225"/>
              <a:ext cx="51648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/>
                <a:t>A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BEA5654-4BB0-D632-E582-BFA85571089E}"/>
              </a:ext>
            </a:extLst>
          </p:cNvPr>
          <p:cNvSpPr txBox="1"/>
          <p:nvPr/>
        </p:nvSpPr>
        <p:spPr>
          <a:xfrm>
            <a:off x="360982" y="6198182"/>
            <a:ext cx="120789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Li, </a:t>
            </a:r>
            <a:r>
              <a:rPr lang="en-US" dirty="0" err="1"/>
              <a:t>Haoxiang</a:t>
            </a:r>
            <a:r>
              <a:rPr lang="en-US" dirty="0"/>
              <a:t>, et al. "A convolutional neural network cascade for face detection." Proceedings of the IEEE conference on computer vision and pattern recognition. 2015.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DF90EE-CF27-2CD5-9ED2-0E05BAFBB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91" y="4814809"/>
            <a:ext cx="5331417" cy="111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2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17305 3.703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00093 L 0.00143 -0.1699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BB850-843D-5640-96A0-E877E8001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F2A6-2265-EE5D-1EEC-83ED5426C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Tool 4: Sliding Window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41E9F6-CD5B-4C44-A73A-7795F9DFAEC0}"/>
              </a:ext>
            </a:extLst>
          </p:cNvPr>
          <p:cNvSpPr txBox="1"/>
          <p:nvPr/>
        </p:nvSpPr>
        <p:spPr>
          <a:xfrm>
            <a:off x="360982" y="6198182"/>
            <a:ext cx="120789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Li, </a:t>
            </a:r>
            <a:r>
              <a:rPr lang="en-US" dirty="0" err="1"/>
              <a:t>Haoxiang</a:t>
            </a:r>
            <a:r>
              <a:rPr lang="en-US" dirty="0"/>
              <a:t>, et al. "A convolutional neural network cascade for face detection." Proceedings of the IEEE conference on computer vision and pattern recognition. 2015.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576E0D-4827-9AEA-71CE-508C5C0A4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13487"/>
            <a:ext cx="3810000" cy="1917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602887-8D91-1CC0-C1C2-F679442E1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9790408" cy="419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41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19609-3E24-C886-9DF2-BA115B2C1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008D4-7E0D-B86F-3C02-6E1245012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Tool 4: Sliding Window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0805F-D5AB-89FA-FE94-0988FA686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48200" cy="4351338"/>
          </a:xfrm>
        </p:spPr>
        <p:txBody>
          <a:bodyPr>
            <a:normAutofit/>
          </a:bodyPr>
          <a:lstStyle/>
          <a:p>
            <a:r>
              <a:rPr lang="en-US" dirty="0"/>
              <a:t>Classical sliding windows were used for detection tasks like face or abnormality detection.</a:t>
            </a:r>
          </a:p>
          <a:p>
            <a:r>
              <a:rPr lang="en-US" dirty="0"/>
              <a:t>In our method, we apply voxel-wise segmentation.</a:t>
            </a:r>
          </a:p>
          <a:p>
            <a:r>
              <a:rPr lang="en-US" dirty="0"/>
              <a:t>This generates probability maps or weighted masks.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7DFA30-731A-94AE-0145-EB4889FDD8A4}"/>
              </a:ext>
            </a:extLst>
          </p:cNvPr>
          <p:cNvSpPr/>
          <p:nvPr/>
        </p:nvSpPr>
        <p:spPr>
          <a:xfrm>
            <a:off x="6864626" y="2199862"/>
            <a:ext cx="4863548" cy="3101008"/>
          </a:xfrm>
          <a:prstGeom prst="rect">
            <a:avLst/>
          </a:prstGeom>
          <a:solidFill>
            <a:srgbClr val="FFFF00">
              <a:alpha val="2525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92BF6C8-A9E9-DA4B-B56F-BA9E4BCFEAB6}"/>
              </a:ext>
            </a:extLst>
          </p:cNvPr>
          <p:cNvGrpSpPr/>
          <p:nvPr/>
        </p:nvGrpSpPr>
        <p:grpSpPr>
          <a:xfrm>
            <a:off x="7156174" y="3750366"/>
            <a:ext cx="2140226" cy="1364612"/>
            <a:chOff x="7335078" y="467640"/>
            <a:chExt cx="2140226" cy="136461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4E3BAE5-0F3A-E755-E117-C60B9E79945E}"/>
                </a:ext>
              </a:extLst>
            </p:cNvPr>
            <p:cNvSpPr/>
            <p:nvPr/>
          </p:nvSpPr>
          <p:spPr>
            <a:xfrm>
              <a:off x="7335078" y="467640"/>
              <a:ext cx="2140226" cy="136461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6AADC4A-E59B-A327-0A10-E59C754F360E}"/>
                </a:ext>
              </a:extLst>
            </p:cNvPr>
            <p:cNvSpPr txBox="1"/>
            <p:nvPr/>
          </p:nvSpPr>
          <p:spPr>
            <a:xfrm>
              <a:off x="8146947" y="765225"/>
              <a:ext cx="51648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/>
                <a:t>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4BC0540-7708-79C6-C519-9EF99FE274B9}"/>
              </a:ext>
            </a:extLst>
          </p:cNvPr>
          <p:cNvGrpSpPr/>
          <p:nvPr/>
        </p:nvGrpSpPr>
        <p:grpSpPr>
          <a:xfrm>
            <a:off x="9223686" y="3750365"/>
            <a:ext cx="2140226" cy="1364612"/>
            <a:chOff x="7335078" y="467640"/>
            <a:chExt cx="2140226" cy="136461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4CB4B58-6E11-F730-3AF3-5C167C3F89D7}"/>
                </a:ext>
              </a:extLst>
            </p:cNvPr>
            <p:cNvSpPr/>
            <p:nvPr/>
          </p:nvSpPr>
          <p:spPr>
            <a:xfrm>
              <a:off x="7335078" y="467640"/>
              <a:ext cx="2140226" cy="136461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F3FD44-93F4-2093-89FE-12CDE1B29BA4}"/>
                </a:ext>
              </a:extLst>
            </p:cNvPr>
            <p:cNvSpPr txBox="1"/>
            <p:nvPr/>
          </p:nvSpPr>
          <p:spPr>
            <a:xfrm>
              <a:off x="8146947" y="765225"/>
              <a:ext cx="51648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/>
                <a:t>A</a:t>
              </a:r>
            </a:p>
          </p:txBody>
        </p:sp>
      </p:grpSp>
      <p:pic>
        <p:nvPicPr>
          <p:cNvPr id="9" name="Picture 8" descr="A black and white checkered pattern&#10;&#10;Description automatically generated">
            <a:extLst>
              <a:ext uri="{FF2B5EF4-FFF2-40B4-BE49-F238E27FC236}">
                <a16:creationId xmlns:a16="http://schemas.microsoft.com/office/drawing/2014/main" id="{1946D0CF-1CB0-8BEF-50DA-329CA1B687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39" t="65039" b="-1"/>
          <a:stretch/>
        </p:blipFill>
        <p:spPr>
          <a:xfrm>
            <a:off x="9240077" y="2597234"/>
            <a:ext cx="2140227" cy="138526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5CF06BA-AB7E-C59A-5466-839A045D3D7C}"/>
              </a:ext>
            </a:extLst>
          </p:cNvPr>
          <p:cNvGrpSpPr/>
          <p:nvPr/>
        </p:nvGrpSpPr>
        <p:grpSpPr>
          <a:xfrm>
            <a:off x="6848234" y="2199862"/>
            <a:ext cx="4892164" cy="3667859"/>
            <a:chOff x="6848234" y="2199862"/>
            <a:chExt cx="4892164" cy="366785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9373B80-295B-2D35-B96D-82F26E15325E}"/>
                </a:ext>
              </a:extLst>
            </p:cNvPr>
            <p:cNvGrpSpPr/>
            <p:nvPr/>
          </p:nvGrpSpPr>
          <p:grpSpPr>
            <a:xfrm>
              <a:off x="6848234" y="2199862"/>
              <a:ext cx="4892164" cy="3101008"/>
              <a:chOff x="4313723" y="4259540"/>
              <a:chExt cx="4892164" cy="3101008"/>
            </a:xfrm>
          </p:grpSpPr>
          <p:pic>
            <p:nvPicPr>
              <p:cNvPr id="13" name="Picture 12" descr="A white and black sheep&#10;&#10;Description automatically generated">
                <a:extLst>
                  <a:ext uri="{FF2B5EF4-FFF2-40B4-BE49-F238E27FC236}">
                    <a16:creationId xmlns:a16="http://schemas.microsoft.com/office/drawing/2014/main" id="{B3C13F84-7DF8-AA5E-46AB-F51F7F2CB2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b="3460"/>
              <a:stretch/>
            </p:blipFill>
            <p:spPr>
              <a:xfrm>
                <a:off x="5003724" y="4259540"/>
                <a:ext cx="3507139" cy="3101008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931A44C-FE46-0CF0-C0B7-F224447E372C}"/>
                  </a:ext>
                </a:extLst>
              </p:cNvPr>
              <p:cNvSpPr/>
              <p:nvPr/>
            </p:nvSpPr>
            <p:spPr>
              <a:xfrm>
                <a:off x="4313723" y="4259540"/>
                <a:ext cx="677777" cy="310100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2487E9F-A85A-F8FB-4304-3BFF5AC0FFA8}"/>
                  </a:ext>
                </a:extLst>
              </p:cNvPr>
              <p:cNvSpPr/>
              <p:nvPr/>
            </p:nvSpPr>
            <p:spPr>
              <a:xfrm>
                <a:off x="8480307" y="4259540"/>
                <a:ext cx="725580" cy="310100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EA17DF-3FF6-69BA-554C-B23BC2DD60A1}"/>
                </a:ext>
              </a:extLst>
            </p:cNvPr>
            <p:cNvSpPr txBox="1"/>
            <p:nvPr/>
          </p:nvSpPr>
          <p:spPr>
            <a:xfrm>
              <a:off x="8333358" y="5406056"/>
              <a:ext cx="22065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Weighted Mask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95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17305 3.703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00093 L 0.00143 -0.1699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A4568-3817-810B-AF71-C81D66073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DD929-D2D1-5F0E-4EC8-30D691510F82}"/>
              </a:ext>
            </a:extLst>
          </p:cNvPr>
          <p:cNvSpPr/>
          <p:nvPr/>
        </p:nvSpPr>
        <p:spPr>
          <a:xfrm>
            <a:off x="838200" y="2239452"/>
            <a:ext cx="10063369" cy="456164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8B60F-6EEF-CCE7-D6F6-AB1348071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B7768-F495-67DE-BEBD-FC4A7F1F4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19807" cy="4351338"/>
          </a:xfrm>
        </p:spPr>
        <p:txBody>
          <a:bodyPr>
            <a:normAutofit/>
          </a:bodyPr>
          <a:lstStyle/>
          <a:p>
            <a:r>
              <a:rPr lang="en-US" dirty="0"/>
              <a:t>Functional Connectomes</a:t>
            </a:r>
          </a:p>
          <a:p>
            <a:pPr lvl="1"/>
            <a:r>
              <a:rPr lang="en-US" dirty="0"/>
              <a:t>Tool 1: Visualization</a:t>
            </a:r>
          </a:p>
          <a:p>
            <a:pPr lvl="1"/>
            <a:r>
              <a:rPr lang="en-US" dirty="0"/>
              <a:t>Tool 2: Statistical Tools</a:t>
            </a:r>
          </a:p>
          <a:p>
            <a:pPr lvl="1"/>
            <a:r>
              <a:rPr lang="en-US" dirty="0"/>
              <a:t>Tool 3: Data-driven Methods with Optimal Transport</a:t>
            </a:r>
          </a:p>
          <a:p>
            <a:r>
              <a:rPr lang="en-US" dirty="0"/>
              <a:t>Fetus, Infant, and Toddler (FIT) Neuroimaging</a:t>
            </a:r>
          </a:p>
          <a:p>
            <a:pPr lvl="1"/>
            <a:r>
              <a:rPr lang="en-US" dirty="0"/>
              <a:t>Tool 4: Automated Fetal Brain Extraction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Results  &amp; </a:t>
            </a: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F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inal Remarks</a:t>
            </a:r>
          </a:p>
        </p:txBody>
      </p:sp>
    </p:spTree>
    <p:extLst>
      <p:ext uri="{BB962C8B-B14F-4D97-AF65-F5344CB8AC3E}">
        <p14:creationId xmlns:p14="http://schemas.microsoft.com/office/powerpoint/2010/main" val="41991294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D25BC-804C-648B-E2F7-1742C641D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E5110-EE62-2D7E-EB3A-741F4DBA3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Tool 4: Breadth-First Search (BFS) and Deep Focused Sliding Windows (DFS)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08D31-6775-BDD5-2AC6-F0AEB9651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40236" cy="2189111"/>
          </a:xfrm>
        </p:spPr>
        <p:txBody>
          <a:bodyPr>
            <a:normAutofit/>
          </a:bodyPr>
          <a:lstStyle/>
          <a:p>
            <a:r>
              <a:rPr lang="en-US" dirty="0"/>
              <a:t>Train four U-Nets for different window sizes</a:t>
            </a:r>
          </a:p>
          <a:p>
            <a:r>
              <a:rPr lang="en-US" dirty="0"/>
              <a:t>Include partial and absent brains in training data</a:t>
            </a:r>
          </a:p>
        </p:txBody>
      </p:sp>
      <p:pic>
        <p:nvPicPr>
          <p:cNvPr id="26" name="Picture 25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7200DBA0-72D6-36AA-4A2B-DD00B5B08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67" t="1" r="5044" b="-2"/>
          <a:stretch/>
        </p:blipFill>
        <p:spPr>
          <a:xfrm>
            <a:off x="9230582" y="4691823"/>
            <a:ext cx="1315514" cy="1276955"/>
          </a:xfrm>
          <a:prstGeom prst="rect">
            <a:avLst/>
          </a:prstGeom>
        </p:spPr>
      </p:pic>
      <p:pic>
        <p:nvPicPr>
          <p:cNvPr id="27" name="Picture 26" descr="A diagram of 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62A58214-BE45-A30F-C184-A1BFFE1AD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4805" y="5014766"/>
            <a:ext cx="989251" cy="782542"/>
          </a:xfrm>
          <a:prstGeom prst="rect">
            <a:avLst/>
          </a:prstGeom>
        </p:spPr>
      </p:pic>
      <p:pic>
        <p:nvPicPr>
          <p:cNvPr id="28" name="Picture 27" descr="A diagram of a radiography&#10;&#10;Description automatically generated">
            <a:extLst>
              <a:ext uri="{FF2B5EF4-FFF2-40B4-BE49-F238E27FC236}">
                <a16:creationId xmlns:a16="http://schemas.microsoft.com/office/drawing/2014/main" id="{8F97BC6B-0EE5-553A-D260-6C1623A9A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508" y="1971533"/>
            <a:ext cx="3363492" cy="25847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FA17FD6-EDB0-2AC6-CFF9-4CE9255F48C3}"/>
                  </a:ext>
                </a:extLst>
              </p:cNvPr>
              <p:cNvSpPr txBox="1"/>
              <p:nvPr/>
            </p:nvSpPr>
            <p:spPr>
              <a:xfrm>
                <a:off x="8961052" y="5632387"/>
                <a:ext cx="332236" cy="1140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e>
                        <m:sup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5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FA17FD6-EDB0-2AC6-CFF9-4CE9255F4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1052" y="5632387"/>
                <a:ext cx="332236" cy="114090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CBB709B4-C1FF-93CB-C96F-AD479460DB21}"/>
              </a:ext>
            </a:extLst>
          </p:cNvPr>
          <p:cNvSpPr/>
          <p:nvPr/>
        </p:nvSpPr>
        <p:spPr>
          <a:xfrm>
            <a:off x="8846693" y="5517704"/>
            <a:ext cx="383889" cy="263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F5D50B-B64D-42D2-6ACC-98EA2729D14D}"/>
              </a:ext>
            </a:extLst>
          </p:cNvPr>
          <p:cNvSpPr/>
          <p:nvPr/>
        </p:nvSpPr>
        <p:spPr>
          <a:xfrm>
            <a:off x="8894000" y="4028240"/>
            <a:ext cx="383889" cy="263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07B9F48-A59C-AA3C-C5DF-1F8930E952DA}"/>
              </a:ext>
            </a:extLst>
          </p:cNvPr>
          <p:cNvSpPr/>
          <p:nvPr/>
        </p:nvSpPr>
        <p:spPr>
          <a:xfrm>
            <a:off x="8925488" y="2988917"/>
            <a:ext cx="383889" cy="263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854C3E-76F5-0CC4-9C6C-467417B77932}"/>
              </a:ext>
            </a:extLst>
          </p:cNvPr>
          <p:cNvSpPr/>
          <p:nvPr/>
        </p:nvSpPr>
        <p:spPr>
          <a:xfrm>
            <a:off x="9580257" y="4014736"/>
            <a:ext cx="383889" cy="263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96E6817-803D-8D77-E8D0-8B466F9A4242}"/>
              </a:ext>
            </a:extLst>
          </p:cNvPr>
          <p:cNvSpPr/>
          <p:nvPr/>
        </p:nvSpPr>
        <p:spPr>
          <a:xfrm>
            <a:off x="9364032" y="5583900"/>
            <a:ext cx="250440" cy="197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9E5E527-AE2B-949D-B68D-422D7B74B2FD}"/>
                  </a:ext>
                </a:extLst>
              </p:cNvPr>
              <p:cNvSpPr txBox="1"/>
              <p:nvPr/>
            </p:nvSpPr>
            <p:spPr>
              <a:xfrm>
                <a:off x="8836715" y="5550932"/>
                <a:ext cx="3933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9E5E527-AE2B-949D-B68D-422D7B74B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6715" y="5550932"/>
                <a:ext cx="393354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FBA9F94-3443-EF6E-F143-B4681D7FFBD2}"/>
                  </a:ext>
                </a:extLst>
              </p:cNvPr>
              <p:cNvSpPr txBox="1"/>
              <p:nvPr/>
            </p:nvSpPr>
            <p:spPr>
              <a:xfrm>
                <a:off x="8878905" y="4063277"/>
                <a:ext cx="3933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96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FBA9F94-3443-EF6E-F143-B4681D7FF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8905" y="4063277"/>
                <a:ext cx="393354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9587A39-E276-8ED2-945F-9C649D47CAF1}"/>
                  </a:ext>
                </a:extLst>
              </p:cNvPr>
              <p:cNvSpPr txBox="1"/>
              <p:nvPr/>
            </p:nvSpPr>
            <p:spPr>
              <a:xfrm>
                <a:off x="10330161" y="5607977"/>
                <a:ext cx="3933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64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9587A39-E276-8ED2-945F-9C649D47C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0161" y="5607977"/>
                <a:ext cx="393354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17C89E0-EB91-F1E0-5286-0CDFE11FB77E}"/>
              </a:ext>
            </a:extLst>
          </p:cNvPr>
          <p:cNvCxnSpPr/>
          <p:nvPr/>
        </p:nvCxnSpPr>
        <p:spPr>
          <a:xfrm flipH="1">
            <a:off x="9302714" y="2087821"/>
            <a:ext cx="904009" cy="556175"/>
          </a:xfrm>
          <a:prstGeom prst="line">
            <a:avLst/>
          </a:prstGeom>
          <a:ln w="1111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04B40BAE-8684-F36A-E69F-115DEE3E881A}"/>
              </a:ext>
            </a:extLst>
          </p:cNvPr>
          <p:cNvSpPr/>
          <p:nvPr/>
        </p:nvSpPr>
        <p:spPr>
          <a:xfrm>
            <a:off x="6968387" y="5550932"/>
            <a:ext cx="176096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D00DFD-A27E-77E8-6826-ED61FAF2FC86}"/>
              </a:ext>
            </a:extLst>
          </p:cNvPr>
          <p:cNvSpPr/>
          <p:nvPr/>
        </p:nvSpPr>
        <p:spPr>
          <a:xfrm flipH="1">
            <a:off x="8544445" y="3484880"/>
            <a:ext cx="263770" cy="1897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0F3961A-A42A-D85A-B3FB-A5CDACB5C54D}"/>
              </a:ext>
            </a:extLst>
          </p:cNvPr>
          <p:cNvSpPr/>
          <p:nvPr/>
        </p:nvSpPr>
        <p:spPr>
          <a:xfrm>
            <a:off x="8817507" y="3921629"/>
            <a:ext cx="720446" cy="444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067462-B757-D36D-71E2-E6FF6A5E7ABE}"/>
              </a:ext>
            </a:extLst>
          </p:cNvPr>
          <p:cNvSpPr/>
          <p:nvPr/>
        </p:nvSpPr>
        <p:spPr>
          <a:xfrm>
            <a:off x="8761369" y="5494472"/>
            <a:ext cx="720446" cy="444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A5155D5-AFD6-2846-16CF-311805C7BEA2}"/>
              </a:ext>
            </a:extLst>
          </p:cNvPr>
          <p:cNvSpPr/>
          <p:nvPr/>
        </p:nvSpPr>
        <p:spPr>
          <a:xfrm>
            <a:off x="10439672" y="5583900"/>
            <a:ext cx="554832" cy="38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964A696-7613-8D21-9DAC-B78B9B27B509}"/>
              </a:ext>
            </a:extLst>
          </p:cNvPr>
          <p:cNvCxnSpPr>
            <a:cxnSpLocks/>
          </p:cNvCxnSpPr>
          <p:nvPr/>
        </p:nvCxnSpPr>
        <p:spPr>
          <a:xfrm flipV="1">
            <a:off x="11073736" y="3669551"/>
            <a:ext cx="931157" cy="556175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A97A21B-F446-1262-C413-897243058C75}"/>
              </a:ext>
            </a:extLst>
          </p:cNvPr>
          <p:cNvCxnSpPr>
            <a:cxnSpLocks/>
          </p:cNvCxnSpPr>
          <p:nvPr/>
        </p:nvCxnSpPr>
        <p:spPr>
          <a:xfrm flipV="1">
            <a:off x="10906569" y="2492603"/>
            <a:ext cx="931157" cy="556175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D049994-C5FC-AF7E-76CE-D2F7C1C0F5B3}"/>
              </a:ext>
            </a:extLst>
          </p:cNvPr>
          <p:cNvCxnSpPr>
            <a:cxnSpLocks/>
          </p:cNvCxnSpPr>
          <p:nvPr/>
        </p:nvCxnSpPr>
        <p:spPr>
          <a:xfrm flipV="1">
            <a:off x="11015891" y="5468388"/>
            <a:ext cx="931157" cy="556175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638E6B3-C8B1-C7CC-A0A4-557B69063980}"/>
              </a:ext>
            </a:extLst>
          </p:cNvPr>
          <p:cNvCxnSpPr>
            <a:cxnSpLocks/>
          </p:cNvCxnSpPr>
          <p:nvPr/>
        </p:nvCxnSpPr>
        <p:spPr>
          <a:xfrm flipV="1">
            <a:off x="11168291" y="5620788"/>
            <a:ext cx="931157" cy="556175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1F73878-B431-E14D-A234-E02D39F2CE5F}"/>
              </a:ext>
            </a:extLst>
          </p:cNvPr>
          <p:cNvCxnSpPr>
            <a:cxnSpLocks/>
          </p:cNvCxnSpPr>
          <p:nvPr/>
        </p:nvCxnSpPr>
        <p:spPr>
          <a:xfrm flipV="1">
            <a:off x="10084267" y="5611779"/>
            <a:ext cx="441716" cy="319931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6CB8FCA-78C9-9DA2-A430-3E45AE46CC80}"/>
              </a:ext>
            </a:extLst>
          </p:cNvPr>
          <p:cNvGrpSpPr/>
          <p:nvPr/>
        </p:nvGrpSpPr>
        <p:grpSpPr>
          <a:xfrm>
            <a:off x="5148727" y="1838609"/>
            <a:ext cx="4115492" cy="3960925"/>
            <a:chOff x="1327193" y="4670814"/>
            <a:chExt cx="3676885" cy="3403126"/>
          </a:xfrm>
        </p:grpSpPr>
        <p:pic>
          <p:nvPicPr>
            <p:cNvPr id="50" name="Picture 49" descr="A diagram of an x-ray&#10;&#10;Description automatically generated">
              <a:extLst>
                <a:ext uri="{FF2B5EF4-FFF2-40B4-BE49-F238E27FC236}">
                  <a16:creationId xmlns:a16="http://schemas.microsoft.com/office/drawing/2014/main" id="{472DC016-2BA4-591F-4580-B3F20DA0B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4993"/>
            <a:stretch/>
          </p:blipFill>
          <p:spPr>
            <a:xfrm>
              <a:off x="1327193" y="5273336"/>
              <a:ext cx="3244843" cy="2800604"/>
            </a:xfrm>
            <a:prstGeom prst="rect">
              <a:avLst/>
            </a:prstGeom>
          </p:spPr>
        </p:pic>
        <p:pic>
          <p:nvPicPr>
            <p:cNvPr id="51" name="Picture 50" descr="A diagram of a medical mask&#10;&#10;Description automatically generated with medium confidence">
              <a:extLst>
                <a:ext uri="{FF2B5EF4-FFF2-40B4-BE49-F238E27FC236}">
                  <a16:creationId xmlns:a16="http://schemas.microsoft.com/office/drawing/2014/main" id="{7A0287FC-FC67-D4B2-4417-9765AAA6E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21498" r="58455" b="60568"/>
            <a:stretch/>
          </p:blipFill>
          <p:spPr>
            <a:xfrm>
              <a:off x="3117961" y="4670814"/>
              <a:ext cx="1886117" cy="1400842"/>
            </a:xfrm>
            <a:prstGeom prst="rect">
              <a:avLst/>
            </a:prstGeom>
          </p:spPr>
        </p:pic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18FF836-4596-62A0-BF9B-2ABA7E3A9FD7}"/>
              </a:ext>
            </a:extLst>
          </p:cNvPr>
          <p:cNvCxnSpPr>
            <a:cxnSpLocks/>
          </p:cNvCxnSpPr>
          <p:nvPr/>
        </p:nvCxnSpPr>
        <p:spPr>
          <a:xfrm flipV="1">
            <a:off x="7905963" y="5046754"/>
            <a:ext cx="931157" cy="556175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A4A33EA-E0F1-EED0-17F5-79EF23690F26}"/>
              </a:ext>
            </a:extLst>
          </p:cNvPr>
          <p:cNvCxnSpPr>
            <a:cxnSpLocks/>
          </p:cNvCxnSpPr>
          <p:nvPr/>
        </p:nvCxnSpPr>
        <p:spPr>
          <a:xfrm flipV="1">
            <a:off x="6310054" y="4497706"/>
            <a:ext cx="907817" cy="597825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CB1BACC-5FD0-8C8F-C19F-71068E13CAD0}"/>
              </a:ext>
            </a:extLst>
          </p:cNvPr>
          <p:cNvCxnSpPr>
            <a:cxnSpLocks/>
          </p:cNvCxnSpPr>
          <p:nvPr/>
        </p:nvCxnSpPr>
        <p:spPr>
          <a:xfrm flipV="1">
            <a:off x="7017634" y="2922107"/>
            <a:ext cx="397832" cy="301814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3DC2A19E-3B8A-AC60-52A0-2AE2517B2F4B}"/>
              </a:ext>
            </a:extLst>
          </p:cNvPr>
          <p:cNvSpPr/>
          <p:nvPr/>
        </p:nvSpPr>
        <p:spPr>
          <a:xfrm>
            <a:off x="7216550" y="2087821"/>
            <a:ext cx="249025" cy="4705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BF10D42-3951-6EEC-AA99-20A2E9EEE99F}"/>
              </a:ext>
            </a:extLst>
          </p:cNvPr>
          <p:cNvSpPr/>
          <p:nvPr/>
        </p:nvSpPr>
        <p:spPr>
          <a:xfrm>
            <a:off x="5197131" y="4850743"/>
            <a:ext cx="1103350" cy="80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4BBDB36-1AC5-FD03-FCFA-B9E5C7881EC8}"/>
              </a:ext>
            </a:extLst>
          </p:cNvPr>
          <p:cNvSpPr/>
          <p:nvPr/>
        </p:nvSpPr>
        <p:spPr>
          <a:xfrm>
            <a:off x="5197131" y="4850743"/>
            <a:ext cx="400140" cy="4705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C912ECA-F7F0-D70B-9A2F-5F1195534914}"/>
              </a:ext>
            </a:extLst>
          </p:cNvPr>
          <p:cNvSpPr/>
          <p:nvPr/>
        </p:nvSpPr>
        <p:spPr>
          <a:xfrm>
            <a:off x="5470996" y="5086159"/>
            <a:ext cx="209267" cy="216674"/>
          </a:xfrm>
          <a:prstGeom prst="rect">
            <a:avLst/>
          </a:prstGeom>
          <a:solidFill>
            <a:srgbClr val="FFFF00">
              <a:alpha val="52547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B0C9AA6-DB24-6EF9-508C-AE1D565A924B}"/>
              </a:ext>
            </a:extLst>
          </p:cNvPr>
          <p:cNvSpPr txBox="1"/>
          <p:nvPr/>
        </p:nvSpPr>
        <p:spPr>
          <a:xfrm>
            <a:off x="5697132" y="5055996"/>
            <a:ext cx="1177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Sliding window</a:t>
            </a:r>
          </a:p>
        </p:txBody>
      </p:sp>
      <p:pic>
        <p:nvPicPr>
          <p:cNvPr id="60" name="Picture 59" descr="A white and black sheep&#10;&#10;Description automatically generated">
            <a:extLst>
              <a:ext uri="{FF2B5EF4-FFF2-40B4-BE49-F238E27FC236}">
                <a16:creationId xmlns:a16="http://schemas.microsoft.com/office/drawing/2014/main" id="{A35B57F6-2EFF-8922-24D4-A1FB794962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98996" y="5393284"/>
            <a:ext cx="185421" cy="169826"/>
          </a:xfrm>
          <a:prstGeom prst="rect">
            <a:avLst/>
          </a:prstGeom>
          <a:noFill/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1A40EEBE-772A-309B-D070-184CC2D564B5}"/>
              </a:ext>
            </a:extLst>
          </p:cNvPr>
          <p:cNvSpPr txBox="1"/>
          <p:nvPr/>
        </p:nvSpPr>
        <p:spPr>
          <a:xfrm>
            <a:off x="5721721" y="5335290"/>
            <a:ext cx="1210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weighted mask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7232904-0ED2-FDC6-F2C2-20E85A60D09B}"/>
              </a:ext>
            </a:extLst>
          </p:cNvPr>
          <p:cNvSpPr/>
          <p:nvPr/>
        </p:nvSpPr>
        <p:spPr>
          <a:xfrm>
            <a:off x="8878905" y="3312593"/>
            <a:ext cx="248089" cy="281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7869F90-E67E-6915-CCDE-5ECDC91C2EAE}"/>
              </a:ext>
            </a:extLst>
          </p:cNvPr>
          <p:cNvSpPr/>
          <p:nvPr/>
        </p:nvSpPr>
        <p:spPr>
          <a:xfrm>
            <a:off x="8961052" y="2849799"/>
            <a:ext cx="400536" cy="38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F9F716F-69FB-382C-B424-1EE53CFAA06A}"/>
              </a:ext>
            </a:extLst>
          </p:cNvPr>
          <p:cNvSpPr/>
          <p:nvPr/>
        </p:nvSpPr>
        <p:spPr>
          <a:xfrm>
            <a:off x="4919715" y="3878472"/>
            <a:ext cx="554832" cy="38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E49E791-86DF-53C9-9A23-A872CFF3EB4B}"/>
              </a:ext>
            </a:extLst>
          </p:cNvPr>
          <p:cNvSpPr/>
          <p:nvPr/>
        </p:nvSpPr>
        <p:spPr>
          <a:xfrm>
            <a:off x="6703659" y="2259768"/>
            <a:ext cx="597735" cy="59697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9D49C39-EB7A-59D3-5537-17F3CC51E9AD}"/>
              </a:ext>
            </a:extLst>
          </p:cNvPr>
          <p:cNvSpPr txBox="1"/>
          <p:nvPr/>
        </p:nvSpPr>
        <p:spPr>
          <a:xfrm>
            <a:off x="6778832" y="2266013"/>
            <a:ext cx="28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CF0FD16-BDF5-1DCC-F7CA-1C37898ECEF4}"/>
              </a:ext>
            </a:extLst>
          </p:cNvPr>
          <p:cNvSpPr/>
          <p:nvPr/>
        </p:nvSpPr>
        <p:spPr>
          <a:xfrm>
            <a:off x="10682262" y="2253044"/>
            <a:ext cx="597735" cy="59697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0E0415B-189F-BE59-06AB-BBCDB210318F}"/>
              </a:ext>
            </a:extLst>
          </p:cNvPr>
          <p:cNvSpPr txBox="1"/>
          <p:nvPr/>
        </p:nvSpPr>
        <p:spPr>
          <a:xfrm>
            <a:off x="10803439" y="2275946"/>
            <a:ext cx="287601" cy="39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6EE8F0D-2F5E-FC30-CE49-EB977679E092}"/>
              </a:ext>
            </a:extLst>
          </p:cNvPr>
          <p:cNvSpPr/>
          <p:nvPr/>
        </p:nvSpPr>
        <p:spPr>
          <a:xfrm>
            <a:off x="9591148" y="4191678"/>
            <a:ext cx="597735" cy="59697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FEEE80F-F0DC-54A0-E852-D07CAE34D739}"/>
              </a:ext>
            </a:extLst>
          </p:cNvPr>
          <p:cNvSpPr txBox="1"/>
          <p:nvPr/>
        </p:nvSpPr>
        <p:spPr>
          <a:xfrm>
            <a:off x="9659982" y="4212995"/>
            <a:ext cx="314610" cy="394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97E1979F-4752-BF68-80AD-67B2E583A7B1}"/>
              </a:ext>
            </a:extLst>
          </p:cNvPr>
          <p:cNvSpPr/>
          <p:nvPr/>
        </p:nvSpPr>
        <p:spPr>
          <a:xfrm>
            <a:off x="10614058" y="4185500"/>
            <a:ext cx="597735" cy="59697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7FACEC6-D651-EFEE-2B86-DB307CA97FE6}"/>
              </a:ext>
            </a:extLst>
          </p:cNvPr>
          <p:cNvSpPr txBox="1"/>
          <p:nvPr/>
        </p:nvSpPr>
        <p:spPr>
          <a:xfrm>
            <a:off x="10705142" y="4212996"/>
            <a:ext cx="314610" cy="394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6F7CEE2-A2B9-B3CF-9FD7-640DEB2594F3}"/>
              </a:ext>
            </a:extLst>
          </p:cNvPr>
          <p:cNvCxnSpPr>
            <a:cxnSpLocks/>
          </p:cNvCxnSpPr>
          <p:nvPr/>
        </p:nvCxnSpPr>
        <p:spPr>
          <a:xfrm flipV="1">
            <a:off x="9507649" y="5463997"/>
            <a:ext cx="441716" cy="319931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E5B3A5B-9D6B-D085-0E66-E2069E7D009A}"/>
              </a:ext>
            </a:extLst>
          </p:cNvPr>
          <p:cNvCxnSpPr>
            <a:cxnSpLocks/>
          </p:cNvCxnSpPr>
          <p:nvPr/>
        </p:nvCxnSpPr>
        <p:spPr>
          <a:xfrm flipV="1">
            <a:off x="7488429" y="3163417"/>
            <a:ext cx="441716" cy="319931"/>
          </a:xfrm>
          <a:prstGeom prst="line">
            <a:avLst/>
          </a:prstGeom>
          <a:ln w="1047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B6904D9-0335-CDD2-8EFD-EFB8D9F97B62}"/>
              </a:ext>
            </a:extLst>
          </p:cNvPr>
          <p:cNvCxnSpPr>
            <a:cxnSpLocks/>
          </p:cNvCxnSpPr>
          <p:nvPr/>
        </p:nvCxnSpPr>
        <p:spPr>
          <a:xfrm flipV="1">
            <a:off x="6198903" y="4473473"/>
            <a:ext cx="441716" cy="319931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9C4DCBD-CC38-969D-B461-5FA93064AF60}"/>
              </a:ext>
            </a:extLst>
          </p:cNvPr>
          <p:cNvCxnSpPr>
            <a:cxnSpLocks/>
          </p:cNvCxnSpPr>
          <p:nvPr/>
        </p:nvCxnSpPr>
        <p:spPr>
          <a:xfrm flipV="1">
            <a:off x="6892976" y="3182688"/>
            <a:ext cx="441716" cy="319931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1EE0D25-0DF5-BB55-A9DA-07CC94095F4E}"/>
              </a:ext>
            </a:extLst>
          </p:cNvPr>
          <p:cNvCxnSpPr>
            <a:cxnSpLocks/>
          </p:cNvCxnSpPr>
          <p:nvPr/>
        </p:nvCxnSpPr>
        <p:spPr>
          <a:xfrm flipV="1">
            <a:off x="7456795" y="3536523"/>
            <a:ext cx="767188" cy="489948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F914DB5-3CAE-E160-011F-046091F1DF34}"/>
              </a:ext>
            </a:extLst>
          </p:cNvPr>
          <p:cNvCxnSpPr>
            <a:cxnSpLocks/>
          </p:cNvCxnSpPr>
          <p:nvPr/>
        </p:nvCxnSpPr>
        <p:spPr>
          <a:xfrm flipV="1">
            <a:off x="9467411" y="3532207"/>
            <a:ext cx="767188" cy="489948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53B0CAB-E421-E7DC-CAF4-7D8943DB92D9}"/>
              </a:ext>
            </a:extLst>
          </p:cNvPr>
          <p:cNvCxnSpPr>
            <a:cxnSpLocks/>
          </p:cNvCxnSpPr>
          <p:nvPr/>
        </p:nvCxnSpPr>
        <p:spPr>
          <a:xfrm flipV="1">
            <a:off x="10467472" y="2611352"/>
            <a:ext cx="135031" cy="77255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C185520-755F-7400-289B-9BB5CB599AEF}"/>
              </a:ext>
            </a:extLst>
          </p:cNvPr>
          <p:cNvCxnSpPr>
            <a:cxnSpLocks/>
          </p:cNvCxnSpPr>
          <p:nvPr/>
        </p:nvCxnSpPr>
        <p:spPr>
          <a:xfrm flipV="1">
            <a:off x="10691087" y="2882194"/>
            <a:ext cx="221838" cy="56276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6B3A215-ED09-6FDD-3D45-8DA7800123AE}"/>
              </a:ext>
            </a:extLst>
          </p:cNvPr>
          <p:cNvCxnSpPr>
            <a:cxnSpLocks/>
          </p:cNvCxnSpPr>
          <p:nvPr/>
        </p:nvCxnSpPr>
        <p:spPr>
          <a:xfrm flipV="1">
            <a:off x="7885158" y="3332399"/>
            <a:ext cx="441716" cy="319931"/>
          </a:xfrm>
          <a:prstGeom prst="line">
            <a:avLst/>
          </a:prstGeom>
          <a:ln w="1047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890C47D-0285-548B-99E8-1CFF2B076D01}"/>
              </a:ext>
            </a:extLst>
          </p:cNvPr>
          <p:cNvCxnSpPr>
            <a:cxnSpLocks/>
          </p:cNvCxnSpPr>
          <p:nvPr/>
        </p:nvCxnSpPr>
        <p:spPr>
          <a:xfrm flipV="1">
            <a:off x="6796776" y="4456220"/>
            <a:ext cx="441716" cy="319931"/>
          </a:xfrm>
          <a:prstGeom prst="line">
            <a:avLst/>
          </a:prstGeom>
          <a:ln w="1047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F51B26E-F5B6-9D64-04C6-025468A2B13A}"/>
              </a:ext>
            </a:extLst>
          </p:cNvPr>
          <p:cNvCxnSpPr>
            <a:cxnSpLocks/>
          </p:cNvCxnSpPr>
          <p:nvPr/>
        </p:nvCxnSpPr>
        <p:spPr>
          <a:xfrm flipV="1">
            <a:off x="9192135" y="4635385"/>
            <a:ext cx="441716" cy="319931"/>
          </a:xfrm>
          <a:prstGeom prst="line">
            <a:avLst/>
          </a:prstGeom>
          <a:ln w="1047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1FBCFCC-29C7-50EF-B71D-E875F2B4754C}"/>
              </a:ext>
            </a:extLst>
          </p:cNvPr>
          <p:cNvCxnSpPr>
            <a:cxnSpLocks/>
          </p:cNvCxnSpPr>
          <p:nvPr/>
        </p:nvCxnSpPr>
        <p:spPr>
          <a:xfrm flipV="1">
            <a:off x="10502185" y="2600080"/>
            <a:ext cx="124967" cy="92169"/>
          </a:xfrm>
          <a:prstGeom prst="line">
            <a:avLst/>
          </a:prstGeom>
          <a:ln w="1047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A3F2020-CA5E-A483-8E30-44B6732D4002}"/>
              </a:ext>
            </a:extLst>
          </p:cNvPr>
          <p:cNvCxnSpPr>
            <a:cxnSpLocks/>
          </p:cNvCxnSpPr>
          <p:nvPr/>
        </p:nvCxnSpPr>
        <p:spPr>
          <a:xfrm flipV="1">
            <a:off x="10654585" y="2866784"/>
            <a:ext cx="124967" cy="92169"/>
          </a:xfrm>
          <a:prstGeom prst="line">
            <a:avLst/>
          </a:prstGeom>
          <a:ln w="1047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88EC776-2790-C6E7-D65C-6F250F2AF7A3}"/>
              </a:ext>
            </a:extLst>
          </p:cNvPr>
          <p:cNvCxnSpPr>
            <a:cxnSpLocks/>
          </p:cNvCxnSpPr>
          <p:nvPr/>
        </p:nvCxnSpPr>
        <p:spPr>
          <a:xfrm flipV="1">
            <a:off x="11010067" y="5542530"/>
            <a:ext cx="124967" cy="92169"/>
          </a:xfrm>
          <a:prstGeom prst="line">
            <a:avLst/>
          </a:prstGeom>
          <a:ln w="1047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F3FEEF83-3C0A-3D13-22FC-02D94F8FBE60}"/>
              </a:ext>
            </a:extLst>
          </p:cNvPr>
          <p:cNvSpPr txBox="1"/>
          <p:nvPr/>
        </p:nvSpPr>
        <p:spPr>
          <a:xfrm>
            <a:off x="4544452" y="15381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80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FF42C2-EA15-4154-B242-E98E88CED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79DE9F7-28C4-4856-BA57-D696E124C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92741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089C1-6F8F-0543-433A-554EFF2D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78408"/>
            <a:ext cx="4056530" cy="1106424"/>
          </a:xfrm>
        </p:spPr>
        <p:txBody>
          <a:bodyPr>
            <a:normAutofit/>
          </a:bodyPr>
          <a:lstStyle/>
          <a:p>
            <a:r>
              <a:rPr lang="en-US" sz="2800" dirty="0"/>
              <a:t>Synthesis Ranges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9ED9C-121B-44C6-A308-5824769C4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5F8185-F27B-4E99-A06C-007336FE3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95865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1F990B8-1725-6B2E-B5E6-E8AF15442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59152"/>
            <a:ext cx="4056530" cy="3429000"/>
          </a:xfrm>
        </p:spPr>
        <p:txBody>
          <a:bodyPr>
            <a:normAutofit/>
          </a:bodyPr>
          <a:lstStyle/>
          <a:p>
            <a:r>
              <a:rPr lang="en-US" sz="2400" dirty="0"/>
              <a:t>We use 40 manually labeled fetal brain maps from FeTA 2021.</a:t>
            </a:r>
          </a:p>
          <a:p>
            <a:r>
              <a:rPr lang="en-US" sz="2400" dirty="0"/>
              <a:t>We select appropriate synthetic parameters for each model.</a:t>
            </a:r>
          </a:p>
        </p:txBody>
      </p:sp>
      <p:pic>
        <p:nvPicPr>
          <p:cNvPr id="6" name="Picture 5" descr="A collage of images of a person's face&#10;&#10;Description automatically generated">
            <a:extLst>
              <a:ext uri="{FF2B5EF4-FFF2-40B4-BE49-F238E27FC236}">
                <a16:creationId xmlns:a16="http://schemas.microsoft.com/office/drawing/2014/main" id="{0A79C426-3B50-B6D3-89F9-450B0A2BF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46901" y="4073652"/>
            <a:ext cx="2932056" cy="1979136"/>
          </a:xfrm>
          <a:prstGeom prst="rect">
            <a:avLst/>
          </a:prstGeom>
        </p:spPr>
      </p:pic>
      <p:pic>
        <p:nvPicPr>
          <p:cNvPr id="5" name="Content Placeholder 4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6D0E0968-D0FF-8EEB-E80C-A9FCA39B7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127" y="633619"/>
            <a:ext cx="5926734" cy="3259702"/>
          </a:xfrm>
          <a:prstGeom prst="rect">
            <a:avLst/>
          </a:prstGeom>
        </p:spPr>
      </p:pic>
      <p:pic>
        <p:nvPicPr>
          <p:cNvPr id="9" name="Picture 8" descr="A collage of images of different shapes&#10;&#10;Description automatically generated">
            <a:extLst>
              <a:ext uri="{FF2B5EF4-FFF2-40B4-BE49-F238E27FC236}">
                <a16:creationId xmlns:a16="http://schemas.microsoft.com/office/drawing/2014/main" id="{88A9BC9E-4357-9AAC-5DE8-EB7EC3ABE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4143" y="4073652"/>
            <a:ext cx="2932779" cy="1979136"/>
          </a:xfrm>
          <a:prstGeom prst="rect">
            <a:avLst/>
          </a:prstGeom>
        </p:spPr>
      </p:pic>
      <p:sp>
        <p:nvSpPr>
          <p:cNvPr id="12" name="Right Brace 11">
            <a:extLst>
              <a:ext uri="{FF2B5EF4-FFF2-40B4-BE49-F238E27FC236}">
                <a16:creationId xmlns:a16="http://schemas.microsoft.com/office/drawing/2014/main" id="{755620B7-D5AE-949F-F476-8EE6D3D27438}"/>
              </a:ext>
            </a:extLst>
          </p:cNvPr>
          <p:cNvSpPr/>
          <p:nvPr/>
        </p:nvSpPr>
        <p:spPr>
          <a:xfrm rot="16200000" flipH="1">
            <a:off x="10348797" y="4790151"/>
            <a:ext cx="212519" cy="2903731"/>
          </a:xfrm>
          <a:prstGeom prst="rightBrace">
            <a:avLst>
              <a:gd name="adj1" fmla="val 47937"/>
              <a:gd name="adj2" fmla="val 49064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072D3273-2DE8-7BCA-252C-AB5D199929A8}"/>
              </a:ext>
            </a:extLst>
          </p:cNvPr>
          <p:cNvSpPr/>
          <p:nvPr/>
        </p:nvSpPr>
        <p:spPr>
          <a:xfrm rot="16200000" flipH="1">
            <a:off x="7306669" y="4791009"/>
            <a:ext cx="212519" cy="2903731"/>
          </a:xfrm>
          <a:prstGeom prst="rightBrace">
            <a:avLst>
              <a:gd name="adj1" fmla="val 47937"/>
              <a:gd name="adj2" fmla="val 49064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FF9E3A-B242-08E8-4417-E82DA38C1E16}"/>
              </a:ext>
            </a:extLst>
          </p:cNvPr>
          <p:cNvSpPr txBox="1"/>
          <p:nvPr/>
        </p:nvSpPr>
        <p:spPr>
          <a:xfrm>
            <a:off x="6919042" y="6394168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3B131F-E510-229F-90BD-0317A8AC1739}"/>
              </a:ext>
            </a:extLst>
          </p:cNvPr>
          <p:cNvSpPr txBox="1"/>
          <p:nvPr/>
        </p:nvSpPr>
        <p:spPr>
          <a:xfrm>
            <a:off x="9847772" y="6418472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D</a:t>
            </a:r>
          </a:p>
        </p:txBody>
      </p:sp>
    </p:spTree>
    <p:extLst>
      <p:ext uri="{BB962C8B-B14F-4D97-AF65-F5344CB8AC3E}">
        <p14:creationId xmlns:p14="http://schemas.microsoft.com/office/powerpoint/2010/main" val="11343148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 descr="A close-up of a cross section of a human body&#10;&#10;Description automatically generated">
            <a:extLst>
              <a:ext uri="{FF2B5EF4-FFF2-40B4-BE49-F238E27FC236}">
                <a16:creationId xmlns:a16="http://schemas.microsoft.com/office/drawing/2014/main" id="{E944DE47-6281-1664-D7E9-878C731F5D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92" t="16430" r="26771" b="14631"/>
          <a:stretch/>
        </p:blipFill>
        <p:spPr>
          <a:xfrm>
            <a:off x="9355283" y="3768639"/>
            <a:ext cx="467602" cy="464447"/>
          </a:xfrm>
          <a:prstGeom prst="rect">
            <a:avLst/>
          </a:prstGeom>
        </p:spPr>
      </p:pic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D934C266-98ED-5DC7-A944-0312AD736B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027" y="1317812"/>
            <a:ext cx="8215126" cy="46221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7D9DFC0-C783-F033-E971-0CAD9C509E0C}"/>
              </a:ext>
            </a:extLst>
          </p:cNvPr>
          <p:cNvCxnSpPr/>
          <p:nvPr/>
        </p:nvCxnSpPr>
        <p:spPr>
          <a:xfrm flipH="1">
            <a:off x="6267725" y="3645414"/>
            <a:ext cx="904009" cy="556175"/>
          </a:xfrm>
          <a:prstGeom prst="line">
            <a:avLst/>
          </a:prstGeom>
          <a:ln w="920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" name="Oval 202">
            <a:extLst>
              <a:ext uri="{FF2B5EF4-FFF2-40B4-BE49-F238E27FC236}">
                <a16:creationId xmlns:a16="http://schemas.microsoft.com/office/drawing/2014/main" id="{CB64A6CA-0BDB-1E11-1D19-6BD6160F23AA}"/>
              </a:ext>
            </a:extLst>
          </p:cNvPr>
          <p:cNvSpPr/>
          <p:nvPr/>
        </p:nvSpPr>
        <p:spPr>
          <a:xfrm>
            <a:off x="8185078" y="2383410"/>
            <a:ext cx="371060" cy="3705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7991273C-C110-429B-8152-3C3AD38656CB}"/>
              </a:ext>
            </a:extLst>
          </p:cNvPr>
          <p:cNvSpPr/>
          <p:nvPr/>
        </p:nvSpPr>
        <p:spPr>
          <a:xfrm>
            <a:off x="7678540" y="3345211"/>
            <a:ext cx="371060" cy="3705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9CD4A450-823B-3AA8-E253-CFFDA284C5A3}"/>
              </a:ext>
            </a:extLst>
          </p:cNvPr>
          <p:cNvSpPr/>
          <p:nvPr/>
        </p:nvSpPr>
        <p:spPr>
          <a:xfrm>
            <a:off x="8831455" y="3319514"/>
            <a:ext cx="371060" cy="3705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5F1499E6-D331-F030-A962-111FB9D0154C}"/>
              </a:ext>
            </a:extLst>
          </p:cNvPr>
          <p:cNvCxnSpPr>
            <a:cxnSpLocks/>
            <a:endCxn id="204" idx="7"/>
          </p:cNvCxnSpPr>
          <p:nvPr/>
        </p:nvCxnSpPr>
        <p:spPr>
          <a:xfrm flipH="1">
            <a:off x="7995260" y="2609944"/>
            <a:ext cx="371060" cy="78953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BBE42E22-86E2-4B88-1BC7-FA95A3832A22}"/>
              </a:ext>
            </a:extLst>
          </p:cNvPr>
          <p:cNvCxnSpPr>
            <a:cxnSpLocks/>
            <a:stCxn id="203" idx="5"/>
          </p:cNvCxnSpPr>
          <p:nvPr/>
        </p:nvCxnSpPr>
        <p:spPr>
          <a:xfrm>
            <a:off x="8501798" y="2699726"/>
            <a:ext cx="369136" cy="57209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9" name="TextBox 218">
            <a:extLst>
              <a:ext uri="{FF2B5EF4-FFF2-40B4-BE49-F238E27FC236}">
                <a16:creationId xmlns:a16="http://schemas.microsoft.com/office/drawing/2014/main" id="{61E84556-1736-621E-A4E5-452F3804D002}"/>
              </a:ext>
            </a:extLst>
          </p:cNvPr>
          <p:cNvSpPr txBox="1"/>
          <p:nvPr/>
        </p:nvSpPr>
        <p:spPr>
          <a:xfrm>
            <a:off x="8137411" y="1998825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BFS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A15E034E-4D57-7DB2-1A82-EB98FE570F68}"/>
              </a:ext>
            </a:extLst>
          </p:cNvPr>
          <p:cNvSpPr txBox="1"/>
          <p:nvPr/>
        </p:nvSpPr>
        <p:spPr>
          <a:xfrm>
            <a:off x="8562123" y="2361311"/>
            <a:ext cx="1056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Input volume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C5AD9886-8B72-971E-E726-02FAE222F7E0}"/>
              </a:ext>
            </a:extLst>
          </p:cNvPr>
          <p:cNvSpPr txBox="1"/>
          <p:nvPr/>
        </p:nvSpPr>
        <p:spPr>
          <a:xfrm>
            <a:off x="8867147" y="3373887"/>
            <a:ext cx="290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</a:t>
            </a:r>
          </a:p>
        </p:txBody>
      </p:sp>
      <p:pic>
        <p:nvPicPr>
          <p:cNvPr id="223" name="Picture 222" descr="A close-up of a cross section of a human body&#10;&#10;Description automatically generated">
            <a:extLst>
              <a:ext uri="{FF2B5EF4-FFF2-40B4-BE49-F238E27FC236}">
                <a16:creationId xmlns:a16="http://schemas.microsoft.com/office/drawing/2014/main" id="{6D27BE89-0D01-D0D1-C0F1-8D5F8A08B9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65" r="12436"/>
          <a:stretch/>
        </p:blipFill>
        <p:spPr>
          <a:xfrm>
            <a:off x="7465132" y="2315010"/>
            <a:ext cx="559442" cy="589868"/>
          </a:xfrm>
          <a:prstGeom prst="rect">
            <a:avLst/>
          </a:prstGeom>
        </p:spPr>
      </p:pic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F11D9185-5156-6989-B2A2-E4425DF3DF51}"/>
              </a:ext>
            </a:extLst>
          </p:cNvPr>
          <p:cNvCxnSpPr/>
          <p:nvPr/>
        </p:nvCxnSpPr>
        <p:spPr>
          <a:xfrm flipH="1">
            <a:off x="8137411" y="2904878"/>
            <a:ext cx="228909" cy="45472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BAA7F7B9-6CCE-019E-60E4-0E3E1038D6A4}"/>
              </a:ext>
            </a:extLst>
          </p:cNvPr>
          <p:cNvCxnSpPr>
            <a:cxnSpLocks/>
          </p:cNvCxnSpPr>
          <p:nvPr/>
        </p:nvCxnSpPr>
        <p:spPr>
          <a:xfrm>
            <a:off x="8185078" y="3518312"/>
            <a:ext cx="574313" cy="12192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9" name="Picture 228" descr="A white and black sheep&#10;&#10;Description automatically generated">
            <a:extLst>
              <a:ext uri="{FF2B5EF4-FFF2-40B4-BE49-F238E27FC236}">
                <a16:creationId xmlns:a16="http://schemas.microsoft.com/office/drawing/2014/main" id="{DC3545E8-DD8F-CB6D-9DB7-1826B6521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241" y="3770723"/>
            <a:ext cx="518198" cy="474614"/>
          </a:xfrm>
          <a:prstGeom prst="rect">
            <a:avLst/>
          </a:prstGeom>
          <a:noFill/>
        </p:spPr>
      </p:pic>
      <p:pic>
        <p:nvPicPr>
          <p:cNvPr id="230" name="Picture 229" descr="A white and black sheep&#10;&#10;Description automatically generated">
            <a:extLst>
              <a:ext uri="{FF2B5EF4-FFF2-40B4-BE49-F238E27FC236}">
                <a16:creationId xmlns:a16="http://schemas.microsoft.com/office/drawing/2014/main" id="{93C647D4-9647-593B-3D5B-CA175C979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121" y="3790351"/>
            <a:ext cx="518198" cy="474614"/>
          </a:xfrm>
          <a:prstGeom prst="rect">
            <a:avLst/>
          </a:prstGeom>
          <a:noFill/>
        </p:spPr>
      </p:pic>
      <p:sp>
        <p:nvSpPr>
          <p:cNvPr id="231" name="Rectangle 230">
            <a:extLst>
              <a:ext uri="{FF2B5EF4-FFF2-40B4-BE49-F238E27FC236}">
                <a16:creationId xmlns:a16="http://schemas.microsoft.com/office/drawing/2014/main" id="{95ED9CF5-905B-5F11-B6BF-3F670C3B19E5}"/>
              </a:ext>
            </a:extLst>
          </p:cNvPr>
          <p:cNvSpPr/>
          <p:nvPr/>
        </p:nvSpPr>
        <p:spPr>
          <a:xfrm>
            <a:off x="7658409" y="3848283"/>
            <a:ext cx="203838" cy="2448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A0380349-852E-6B48-FC6D-58BA86D09CBC}"/>
              </a:ext>
            </a:extLst>
          </p:cNvPr>
          <p:cNvSpPr/>
          <p:nvPr/>
        </p:nvSpPr>
        <p:spPr>
          <a:xfrm>
            <a:off x="10575911" y="2383410"/>
            <a:ext cx="371060" cy="3705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26EEF29C-FC9A-31A9-E7C4-F28A7AED2121}"/>
              </a:ext>
            </a:extLst>
          </p:cNvPr>
          <p:cNvSpPr/>
          <p:nvPr/>
        </p:nvSpPr>
        <p:spPr>
          <a:xfrm>
            <a:off x="10574228" y="3199766"/>
            <a:ext cx="371060" cy="3705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A983F9A9-9C3D-8EC1-B7C8-D3BDB80F0594}"/>
              </a:ext>
            </a:extLst>
          </p:cNvPr>
          <p:cNvCxnSpPr>
            <a:cxnSpLocks/>
          </p:cNvCxnSpPr>
          <p:nvPr/>
        </p:nvCxnSpPr>
        <p:spPr>
          <a:xfrm>
            <a:off x="10757153" y="2556936"/>
            <a:ext cx="0" cy="731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TextBox 237">
            <a:extLst>
              <a:ext uri="{FF2B5EF4-FFF2-40B4-BE49-F238E27FC236}">
                <a16:creationId xmlns:a16="http://schemas.microsoft.com/office/drawing/2014/main" id="{0E362262-EAC8-B780-D56A-9FF01BFC22D1}"/>
              </a:ext>
            </a:extLst>
          </p:cNvPr>
          <p:cNvSpPr txBox="1"/>
          <p:nvPr/>
        </p:nvSpPr>
        <p:spPr>
          <a:xfrm>
            <a:off x="10528244" y="1998825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DFS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6A7C5133-F5C6-D28A-8627-4F7D5B1AF766}"/>
              </a:ext>
            </a:extLst>
          </p:cNvPr>
          <p:cNvSpPr txBox="1"/>
          <p:nvPr/>
        </p:nvSpPr>
        <p:spPr>
          <a:xfrm>
            <a:off x="10979194" y="2363782"/>
            <a:ext cx="1000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Sub volume</a:t>
            </a:r>
          </a:p>
        </p:txBody>
      </p:sp>
      <p:cxnSp>
        <p:nvCxnSpPr>
          <p:cNvPr id="241" name="Straight Arrow Connector 240">
            <a:extLst>
              <a:ext uri="{FF2B5EF4-FFF2-40B4-BE49-F238E27FC236}">
                <a16:creationId xmlns:a16="http://schemas.microsoft.com/office/drawing/2014/main" id="{64AC6946-05B6-200F-126D-52151504E46B}"/>
              </a:ext>
            </a:extLst>
          </p:cNvPr>
          <p:cNvCxnSpPr>
            <a:cxnSpLocks/>
          </p:cNvCxnSpPr>
          <p:nvPr/>
        </p:nvCxnSpPr>
        <p:spPr>
          <a:xfrm>
            <a:off x="10849917" y="2798862"/>
            <a:ext cx="0" cy="28278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7" name="Picture 246" descr="A close-up of a cross section of a human body&#10;&#10;Description automatically generated">
            <a:extLst>
              <a:ext uri="{FF2B5EF4-FFF2-40B4-BE49-F238E27FC236}">
                <a16:creationId xmlns:a16="http://schemas.microsoft.com/office/drawing/2014/main" id="{88557344-4154-5C98-0EFA-C9F6AF4140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92" t="16430" r="26771" b="14631"/>
          <a:stretch/>
        </p:blipFill>
        <p:spPr>
          <a:xfrm>
            <a:off x="9985776" y="2368157"/>
            <a:ext cx="467602" cy="464447"/>
          </a:xfrm>
          <a:prstGeom prst="rect">
            <a:avLst/>
          </a:prstGeom>
        </p:spPr>
      </p:pic>
      <p:sp>
        <p:nvSpPr>
          <p:cNvPr id="252" name="TextBox 251">
            <a:extLst>
              <a:ext uri="{FF2B5EF4-FFF2-40B4-BE49-F238E27FC236}">
                <a16:creationId xmlns:a16="http://schemas.microsoft.com/office/drawing/2014/main" id="{E074A2CC-5D11-B870-663F-F71F76C6DA21}"/>
              </a:ext>
            </a:extLst>
          </p:cNvPr>
          <p:cNvSpPr txBox="1"/>
          <p:nvPr/>
        </p:nvSpPr>
        <p:spPr>
          <a:xfrm>
            <a:off x="10628370" y="3253271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</a:t>
            </a:r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2D7F6726-AB18-B606-A15F-035CE15280AF}"/>
              </a:ext>
            </a:extLst>
          </p:cNvPr>
          <p:cNvSpPr/>
          <p:nvPr/>
        </p:nvSpPr>
        <p:spPr>
          <a:xfrm>
            <a:off x="10567601" y="4014771"/>
            <a:ext cx="371060" cy="3705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A10FB4B1-BEF6-BAC8-05B5-FA60220410E9}"/>
              </a:ext>
            </a:extLst>
          </p:cNvPr>
          <p:cNvCxnSpPr>
            <a:cxnSpLocks/>
            <a:stCxn id="234" idx="4"/>
          </p:cNvCxnSpPr>
          <p:nvPr/>
        </p:nvCxnSpPr>
        <p:spPr>
          <a:xfrm flipH="1">
            <a:off x="10750526" y="3570353"/>
            <a:ext cx="9232" cy="57286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530F788C-66AF-550B-1CAE-BE45A6DCA086}"/>
              </a:ext>
            </a:extLst>
          </p:cNvPr>
          <p:cNvGrpSpPr/>
          <p:nvPr/>
        </p:nvGrpSpPr>
        <p:grpSpPr>
          <a:xfrm>
            <a:off x="11001294" y="3137671"/>
            <a:ext cx="965629" cy="466854"/>
            <a:chOff x="11271115" y="3258920"/>
            <a:chExt cx="965629" cy="466854"/>
          </a:xfrm>
        </p:grpSpPr>
        <p:pic>
          <p:nvPicPr>
            <p:cNvPr id="258" name="Picture 257" descr="A close-up of a cross section of a human body&#10;&#10;Description automatically generated">
              <a:extLst>
                <a:ext uri="{FF2B5EF4-FFF2-40B4-BE49-F238E27FC236}">
                  <a16:creationId xmlns:a16="http://schemas.microsoft.com/office/drawing/2014/main" id="{878CAC7C-EE60-D5EB-2BDF-9EDE76073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7392" t="16431" r="32278" b="21541"/>
            <a:stretch/>
          </p:blipFill>
          <p:spPr>
            <a:xfrm>
              <a:off x="11271115" y="3263603"/>
              <a:ext cx="458040" cy="454139"/>
            </a:xfrm>
            <a:prstGeom prst="rect">
              <a:avLst/>
            </a:prstGeom>
          </p:spPr>
        </p:pic>
        <p:pic>
          <p:nvPicPr>
            <p:cNvPr id="260" name="Picture 259" descr="A white object on a black background&#10;&#10;Description automatically generated">
              <a:extLst>
                <a:ext uri="{FF2B5EF4-FFF2-40B4-BE49-F238E27FC236}">
                  <a16:creationId xmlns:a16="http://schemas.microsoft.com/office/drawing/2014/main" id="{1B29628A-3601-8685-2666-EB915936D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4236" t="10177" r="15007" b="22689"/>
            <a:stretch/>
          </p:blipFill>
          <p:spPr>
            <a:xfrm>
              <a:off x="11751261" y="3258920"/>
              <a:ext cx="485483" cy="466854"/>
            </a:xfrm>
            <a:prstGeom prst="rect">
              <a:avLst/>
            </a:prstGeom>
          </p:spPr>
        </p:pic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543DFEE8-4A24-F332-DD46-E33D71456F27}"/>
              </a:ext>
            </a:extLst>
          </p:cNvPr>
          <p:cNvGrpSpPr/>
          <p:nvPr/>
        </p:nvGrpSpPr>
        <p:grpSpPr>
          <a:xfrm>
            <a:off x="11001298" y="3984766"/>
            <a:ext cx="934133" cy="466854"/>
            <a:chOff x="11271119" y="4225285"/>
            <a:chExt cx="934133" cy="466854"/>
          </a:xfrm>
        </p:grpSpPr>
        <p:pic>
          <p:nvPicPr>
            <p:cNvPr id="259" name="Picture 258" descr="A close-up of a cross section of a human body&#10;&#10;Description automatically generated">
              <a:extLst>
                <a:ext uri="{FF2B5EF4-FFF2-40B4-BE49-F238E27FC236}">
                  <a16:creationId xmlns:a16="http://schemas.microsoft.com/office/drawing/2014/main" id="{4C861241-F4CA-789C-9A68-12AD736A0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9096" t="20197" r="46218" b="34151"/>
            <a:stretch/>
          </p:blipFill>
          <p:spPr>
            <a:xfrm>
              <a:off x="11271119" y="4238537"/>
              <a:ext cx="458036" cy="453602"/>
            </a:xfrm>
            <a:prstGeom prst="rect">
              <a:avLst/>
            </a:prstGeom>
          </p:spPr>
        </p:pic>
        <p:pic>
          <p:nvPicPr>
            <p:cNvPr id="261" name="Picture 260" descr="A white object on a black background&#10;&#10;Description automatically generated">
              <a:extLst>
                <a:ext uri="{FF2B5EF4-FFF2-40B4-BE49-F238E27FC236}">
                  <a16:creationId xmlns:a16="http://schemas.microsoft.com/office/drawing/2014/main" id="{B6ABEC91-5D3A-C07D-7BEC-0275AC717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5820" t="22716" r="41068" b="39635"/>
            <a:stretch/>
          </p:blipFill>
          <p:spPr>
            <a:xfrm>
              <a:off x="11747216" y="4225285"/>
              <a:ext cx="458036" cy="460705"/>
            </a:xfrm>
            <a:prstGeom prst="rect">
              <a:avLst/>
            </a:prstGeom>
          </p:spPr>
        </p:pic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23972367-BCA5-6A40-CE67-B9665DBE9146}"/>
                </a:ext>
              </a:extLst>
            </p:cNvPr>
            <p:cNvSpPr/>
            <p:nvPr/>
          </p:nvSpPr>
          <p:spPr>
            <a:xfrm>
              <a:off x="12085971" y="4382174"/>
              <a:ext cx="102566" cy="276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211ECDA9-B166-832F-3D8C-52ECFBA505F1}"/>
                </a:ext>
              </a:extLst>
            </p:cNvPr>
            <p:cNvSpPr/>
            <p:nvPr/>
          </p:nvSpPr>
          <p:spPr>
            <a:xfrm rot="16200000">
              <a:off x="12003198" y="4494118"/>
              <a:ext cx="102566" cy="276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69" name="Straight Arrow Connector 268">
            <a:extLst>
              <a:ext uri="{FF2B5EF4-FFF2-40B4-BE49-F238E27FC236}">
                <a16:creationId xmlns:a16="http://schemas.microsoft.com/office/drawing/2014/main" id="{6095AD56-4208-45C4-6E46-B5046B22F081}"/>
              </a:ext>
            </a:extLst>
          </p:cNvPr>
          <p:cNvCxnSpPr>
            <a:cxnSpLocks/>
          </p:cNvCxnSpPr>
          <p:nvPr/>
        </p:nvCxnSpPr>
        <p:spPr>
          <a:xfrm>
            <a:off x="10825761" y="3674571"/>
            <a:ext cx="0" cy="28278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Oval 270">
            <a:extLst>
              <a:ext uri="{FF2B5EF4-FFF2-40B4-BE49-F238E27FC236}">
                <a16:creationId xmlns:a16="http://schemas.microsoft.com/office/drawing/2014/main" id="{655D86AF-39D1-A666-32C7-1EDF20710773}"/>
              </a:ext>
            </a:extLst>
          </p:cNvPr>
          <p:cNvSpPr/>
          <p:nvPr/>
        </p:nvSpPr>
        <p:spPr>
          <a:xfrm>
            <a:off x="10564996" y="4822482"/>
            <a:ext cx="371060" cy="3705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C784F339-DE49-BAFC-66A0-BFD5DB4788B0}"/>
              </a:ext>
            </a:extLst>
          </p:cNvPr>
          <p:cNvCxnSpPr>
            <a:cxnSpLocks/>
          </p:cNvCxnSpPr>
          <p:nvPr/>
        </p:nvCxnSpPr>
        <p:spPr>
          <a:xfrm>
            <a:off x="10757153" y="4414354"/>
            <a:ext cx="0" cy="45727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3" name="TextBox 272">
            <a:extLst>
              <a:ext uri="{FF2B5EF4-FFF2-40B4-BE49-F238E27FC236}">
                <a16:creationId xmlns:a16="http://schemas.microsoft.com/office/drawing/2014/main" id="{9C46DD48-8BCB-CEB0-BBCE-695B4C476F3F}"/>
              </a:ext>
            </a:extLst>
          </p:cNvPr>
          <p:cNvSpPr txBox="1"/>
          <p:nvPr/>
        </p:nvSpPr>
        <p:spPr>
          <a:xfrm>
            <a:off x="10612340" y="4077711"/>
            <a:ext cx="290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</a:t>
            </a:r>
          </a:p>
        </p:txBody>
      </p:sp>
      <p:pic>
        <p:nvPicPr>
          <p:cNvPr id="275" name="Picture 274" descr="A close-up of a cross section of a human body&#10;&#10;Description automatically generated">
            <a:extLst>
              <a:ext uri="{FF2B5EF4-FFF2-40B4-BE49-F238E27FC236}">
                <a16:creationId xmlns:a16="http://schemas.microsoft.com/office/drawing/2014/main" id="{01719DB7-9E12-CB7B-C794-105D29FA65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65" t="28293" r="52181" b="37811"/>
          <a:stretch/>
        </p:blipFill>
        <p:spPr>
          <a:xfrm>
            <a:off x="11014923" y="4757743"/>
            <a:ext cx="458037" cy="453603"/>
          </a:xfrm>
          <a:prstGeom prst="rect">
            <a:avLst/>
          </a:prstGeom>
        </p:spPr>
      </p:pic>
      <p:pic>
        <p:nvPicPr>
          <p:cNvPr id="276" name="Picture 275" descr="A white object on a black background&#10;&#10;Description automatically generated">
            <a:extLst>
              <a:ext uri="{FF2B5EF4-FFF2-40B4-BE49-F238E27FC236}">
                <a16:creationId xmlns:a16="http://schemas.microsoft.com/office/drawing/2014/main" id="{DCECF2D6-0CB5-043F-EC53-53E0F2BE85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956" t="27535" r="47288" b="43859"/>
          <a:stretch/>
        </p:blipFill>
        <p:spPr>
          <a:xfrm>
            <a:off x="11492373" y="4760727"/>
            <a:ext cx="458036" cy="460705"/>
          </a:xfrm>
          <a:prstGeom prst="rect">
            <a:avLst/>
          </a:prstGeom>
        </p:spPr>
      </p:pic>
      <p:sp>
        <p:nvSpPr>
          <p:cNvPr id="279" name="Rectangle 278">
            <a:extLst>
              <a:ext uri="{FF2B5EF4-FFF2-40B4-BE49-F238E27FC236}">
                <a16:creationId xmlns:a16="http://schemas.microsoft.com/office/drawing/2014/main" id="{9535A576-FA58-5131-B644-01F76B3BFBC5}"/>
              </a:ext>
            </a:extLst>
          </p:cNvPr>
          <p:cNvSpPr/>
          <p:nvPr/>
        </p:nvSpPr>
        <p:spPr>
          <a:xfrm>
            <a:off x="9355283" y="3768388"/>
            <a:ext cx="467602" cy="4646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08D60D1C-F4FE-94E2-3E79-CD067FD97F19}"/>
              </a:ext>
            </a:extLst>
          </p:cNvPr>
          <p:cNvSpPr/>
          <p:nvPr/>
        </p:nvSpPr>
        <p:spPr>
          <a:xfrm>
            <a:off x="9969180" y="2368157"/>
            <a:ext cx="467602" cy="4646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2" name="Straight Arrow Connector 281">
            <a:extLst>
              <a:ext uri="{FF2B5EF4-FFF2-40B4-BE49-F238E27FC236}">
                <a16:creationId xmlns:a16="http://schemas.microsoft.com/office/drawing/2014/main" id="{F072C9C1-D965-8C29-42A0-734D645D1358}"/>
              </a:ext>
            </a:extLst>
          </p:cNvPr>
          <p:cNvCxnSpPr>
            <a:cxnSpLocks/>
          </p:cNvCxnSpPr>
          <p:nvPr/>
        </p:nvCxnSpPr>
        <p:spPr>
          <a:xfrm>
            <a:off x="10819135" y="4476324"/>
            <a:ext cx="0" cy="28278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F5E921D7-EC99-4CDB-C33C-5A9DF34BC184}"/>
              </a:ext>
            </a:extLst>
          </p:cNvPr>
          <p:cNvGrpSpPr/>
          <p:nvPr/>
        </p:nvGrpSpPr>
        <p:grpSpPr>
          <a:xfrm>
            <a:off x="7174083" y="4295975"/>
            <a:ext cx="437950" cy="461768"/>
            <a:chOff x="6854583" y="2023898"/>
            <a:chExt cx="936910" cy="9878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7F48C9-FD04-A33C-1B6A-88A6A3AFF2B5}"/>
                </a:ext>
              </a:extLst>
            </p:cNvPr>
            <p:cNvSpPr/>
            <p:nvPr/>
          </p:nvSpPr>
          <p:spPr>
            <a:xfrm>
              <a:off x="6854583" y="2023898"/>
              <a:ext cx="936910" cy="98786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DF5C4DB-668E-F2BA-2876-154A822D7FA8}"/>
                </a:ext>
              </a:extLst>
            </p:cNvPr>
            <p:cNvSpPr/>
            <p:nvPr/>
          </p:nvSpPr>
          <p:spPr>
            <a:xfrm>
              <a:off x="6922420" y="2092203"/>
              <a:ext cx="557145" cy="52236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A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457ECEE-CEC1-DF24-752A-189BC0AE7A29}"/>
              </a:ext>
            </a:extLst>
          </p:cNvPr>
          <p:cNvSpPr/>
          <p:nvPr/>
        </p:nvSpPr>
        <p:spPr>
          <a:xfrm>
            <a:off x="8349624" y="4275078"/>
            <a:ext cx="437469" cy="450008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FA8CE4-7FF6-B19A-EF9C-49500DE02B9D}"/>
              </a:ext>
            </a:extLst>
          </p:cNvPr>
          <p:cNvSpPr/>
          <p:nvPr/>
        </p:nvSpPr>
        <p:spPr>
          <a:xfrm>
            <a:off x="8425892" y="4308769"/>
            <a:ext cx="166313" cy="16982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0B8C8282-369B-1581-074E-51E9A0475D10}"/>
              </a:ext>
            </a:extLst>
          </p:cNvPr>
          <p:cNvCxnSpPr>
            <a:stCxn id="258" idx="0"/>
            <a:endCxn id="260" idx="0"/>
          </p:cNvCxnSpPr>
          <p:nvPr/>
        </p:nvCxnSpPr>
        <p:spPr>
          <a:xfrm rot="5400000" flipH="1" flipV="1">
            <a:off x="11474907" y="2893079"/>
            <a:ext cx="4683" cy="493868"/>
          </a:xfrm>
          <a:prstGeom prst="curvedConnector3">
            <a:avLst>
              <a:gd name="adj1" fmla="val 4981486"/>
            </a:avLst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63AC7092-C037-FF0B-340A-9C9E7BDCFCBB}"/>
              </a:ext>
            </a:extLst>
          </p:cNvPr>
          <p:cNvCxnSpPr/>
          <p:nvPr/>
        </p:nvCxnSpPr>
        <p:spPr>
          <a:xfrm rot="5400000" flipH="1" flipV="1">
            <a:off x="11454203" y="3773810"/>
            <a:ext cx="4683" cy="493868"/>
          </a:xfrm>
          <a:prstGeom prst="curvedConnector3">
            <a:avLst>
              <a:gd name="adj1" fmla="val 4981486"/>
            </a:avLst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FCE86607-F91F-41A3-5060-31A8C0176159}"/>
              </a:ext>
            </a:extLst>
          </p:cNvPr>
          <p:cNvCxnSpPr/>
          <p:nvPr/>
        </p:nvCxnSpPr>
        <p:spPr>
          <a:xfrm rot="5400000" flipH="1" flipV="1">
            <a:off x="11510562" y="4525180"/>
            <a:ext cx="4683" cy="493868"/>
          </a:xfrm>
          <a:prstGeom prst="curvedConnector3">
            <a:avLst>
              <a:gd name="adj1" fmla="val 4981486"/>
            </a:avLst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3" name="Picture 32" descr="A close-up of a cross section of a human body&#10;&#10;Description automatically generated">
            <a:extLst>
              <a:ext uri="{FF2B5EF4-FFF2-40B4-BE49-F238E27FC236}">
                <a16:creationId xmlns:a16="http://schemas.microsoft.com/office/drawing/2014/main" id="{49A4EFFB-81A7-168C-0C6A-86B73479A4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65" r="12436"/>
          <a:stretch/>
        </p:blipFill>
        <p:spPr>
          <a:xfrm>
            <a:off x="7159775" y="3794274"/>
            <a:ext cx="446411" cy="470691"/>
          </a:xfrm>
          <a:prstGeom prst="rect">
            <a:avLst/>
          </a:prstGeom>
        </p:spPr>
      </p:pic>
      <p:pic>
        <p:nvPicPr>
          <p:cNvPr id="34" name="Picture 33" descr="A close-up of a cross section of a human body&#10;&#10;Description automatically generated">
            <a:extLst>
              <a:ext uri="{FF2B5EF4-FFF2-40B4-BE49-F238E27FC236}">
                <a16:creationId xmlns:a16="http://schemas.microsoft.com/office/drawing/2014/main" id="{F3D73251-519D-3CEC-EA45-BB0B0D9C9D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65" r="12436"/>
          <a:stretch/>
        </p:blipFill>
        <p:spPr>
          <a:xfrm>
            <a:off x="8334055" y="3772684"/>
            <a:ext cx="446411" cy="470691"/>
          </a:xfrm>
          <a:prstGeom prst="rect">
            <a:avLst/>
          </a:prstGeom>
        </p:spPr>
      </p:pic>
      <p:cxnSp>
        <p:nvCxnSpPr>
          <p:cNvPr id="35" name="Curved Connector 34">
            <a:extLst>
              <a:ext uri="{FF2B5EF4-FFF2-40B4-BE49-F238E27FC236}">
                <a16:creationId xmlns:a16="http://schemas.microsoft.com/office/drawing/2014/main" id="{F7555D57-07B9-A4F0-D38B-AD3EDF99052F}"/>
              </a:ext>
            </a:extLst>
          </p:cNvPr>
          <p:cNvCxnSpPr>
            <a:cxnSpLocks/>
            <a:endCxn id="230" idx="2"/>
          </p:cNvCxnSpPr>
          <p:nvPr/>
        </p:nvCxnSpPr>
        <p:spPr>
          <a:xfrm flipV="1">
            <a:off x="7604803" y="4264965"/>
            <a:ext cx="280417" cy="266577"/>
          </a:xfrm>
          <a:prstGeom prst="curvedConnector2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62B40A8D-43C4-30C6-3C76-410A5846F911}"/>
              </a:ext>
            </a:extLst>
          </p:cNvPr>
          <p:cNvCxnSpPr>
            <a:cxnSpLocks/>
          </p:cNvCxnSpPr>
          <p:nvPr/>
        </p:nvCxnSpPr>
        <p:spPr>
          <a:xfrm flipV="1">
            <a:off x="8801738" y="4243375"/>
            <a:ext cx="280417" cy="266577"/>
          </a:xfrm>
          <a:prstGeom prst="curvedConnector2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647AC478-8F2E-7398-1DA3-957543C06E39}"/>
              </a:ext>
            </a:extLst>
          </p:cNvPr>
          <p:cNvSpPr/>
          <p:nvPr/>
        </p:nvSpPr>
        <p:spPr>
          <a:xfrm>
            <a:off x="7205793" y="4870878"/>
            <a:ext cx="166313" cy="16982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71FA44-95D5-06AB-573F-971BFCEC76D7}"/>
              </a:ext>
            </a:extLst>
          </p:cNvPr>
          <p:cNvSpPr txBox="1"/>
          <p:nvPr/>
        </p:nvSpPr>
        <p:spPr>
          <a:xfrm>
            <a:off x="7420898" y="4823851"/>
            <a:ext cx="1177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Sliding window</a:t>
            </a:r>
          </a:p>
        </p:txBody>
      </p:sp>
      <p:pic>
        <p:nvPicPr>
          <p:cNvPr id="40" name="Picture 39" descr="A white and black sheep&#10;&#10;Description automatically generated">
            <a:extLst>
              <a:ext uri="{FF2B5EF4-FFF2-40B4-BE49-F238E27FC236}">
                <a16:creationId xmlns:a16="http://schemas.microsoft.com/office/drawing/2014/main" id="{192812E4-4705-066C-7307-BEC2B935B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156" y="5120078"/>
            <a:ext cx="185421" cy="169826"/>
          </a:xfrm>
          <a:prstGeom prst="rect">
            <a:avLst/>
          </a:prstGeom>
          <a:noFill/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D3CEDBC-456C-49EA-A411-CD9D32735694}"/>
              </a:ext>
            </a:extLst>
          </p:cNvPr>
          <p:cNvSpPr txBox="1"/>
          <p:nvPr/>
        </p:nvSpPr>
        <p:spPr>
          <a:xfrm>
            <a:off x="7430881" y="5062084"/>
            <a:ext cx="1210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weighted mask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D4C9FE7-364C-43FB-2CC9-D4DE5B48083E}"/>
              </a:ext>
            </a:extLst>
          </p:cNvPr>
          <p:cNvSpPr/>
          <p:nvPr/>
        </p:nvSpPr>
        <p:spPr>
          <a:xfrm>
            <a:off x="8875429" y="4844420"/>
            <a:ext cx="210735" cy="21046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08A7629-8731-308E-9E46-149B65C424E4}"/>
              </a:ext>
            </a:extLst>
          </p:cNvPr>
          <p:cNvSpPr txBox="1"/>
          <p:nvPr/>
        </p:nvSpPr>
        <p:spPr>
          <a:xfrm>
            <a:off x="9053083" y="4821050"/>
            <a:ext cx="8965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3D volume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7CFA7414-9F39-77B8-5A71-C0864547E642}"/>
              </a:ext>
            </a:extLst>
          </p:cNvPr>
          <p:cNvSpPr txBox="1"/>
          <p:nvPr/>
        </p:nvSpPr>
        <p:spPr>
          <a:xfrm>
            <a:off x="7725275" y="3381647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3C4BB8C7-AE73-370B-9E07-8D5B02C6499D}"/>
              </a:ext>
            </a:extLst>
          </p:cNvPr>
          <p:cNvSpPr txBox="1"/>
          <p:nvPr/>
        </p:nvSpPr>
        <p:spPr>
          <a:xfrm>
            <a:off x="10616270" y="4872008"/>
            <a:ext cx="290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35E2E0-2E50-4A79-0E9F-0B298E408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z="4400" dirty="0"/>
              <a:t>Tool 4: The Proposed BFS/DFS Framework</a:t>
            </a:r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B0EBF72-2C0C-2F93-C937-E6E712F61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49152" cy="2159141"/>
          </a:xfrm>
        </p:spPr>
        <p:txBody>
          <a:bodyPr>
            <a:normAutofit/>
          </a:bodyPr>
          <a:lstStyle/>
          <a:p>
            <a:r>
              <a:rPr lang="en-US" dirty="0"/>
              <a:t>BFS identifies regions of interest (ROI)</a:t>
            </a:r>
          </a:p>
          <a:p>
            <a:r>
              <a:rPr lang="en-US" dirty="0"/>
              <a:t>DFS refines patches progressively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3794ABD-2FB6-8F49-7629-0721B5B20C8C}"/>
              </a:ext>
            </a:extLst>
          </p:cNvPr>
          <p:cNvSpPr/>
          <p:nvPr/>
        </p:nvSpPr>
        <p:spPr>
          <a:xfrm>
            <a:off x="9892255" y="1825625"/>
            <a:ext cx="2087661" cy="3945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3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E1CED-8125-78FF-47AF-2052E18A5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E25402-C5AC-DC90-3267-0AF954207AEA}"/>
              </a:ext>
            </a:extLst>
          </p:cNvPr>
          <p:cNvSpPr/>
          <p:nvPr/>
        </p:nvSpPr>
        <p:spPr>
          <a:xfrm>
            <a:off x="716418" y="4440213"/>
            <a:ext cx="10063369" cy="456164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9212C6-4B12-F694-E9C3-B4650CB69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7AA7F-1001-C2CF-3E95-D79DABACC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19807" cy="4351338"/>
          </a:xfrm>
        </p:spPr>
        <p:txBody>
          <a:bodyPr>
            <a:normAutofit/>
          </a:bodyPr>
          <a:lstStyle/>
          <a:p>
            <a:r>
              <a:rPr lang="en-US" dirty="0"/>
              <a:t>Functional Connectomes</a:t>
            </a:r>
          </a:p>
          <a:p>
            <a:pPr lvl="1"/>
            <a:r>
              <a:rPr lang="en-US" dirty="0"/>
              <a:t>Tool 1: Visualization</a:t>
            </a:r>
          </a:p>
          <a:p>
            <a:pPr lvl="1"/>
            <a:r>
              <a:rPr lang="en-US" dirty="0"/>
              <a:t>Tool 2: Statistical Tools</a:t>
            </a:r>
          </a:p>
          <a:p>
            <a:pPr lvl="1"/>
            <a:r>
              <a:rPr lang="en-US" dirty="0"/>
              <a:t>Tool 3: Data-driven Methods with Optimal Transport</a:t>
            </a:r>
          </a:p>
          <a:p>
            <a:r>
              <a:rPr lang="en-US" dirty="0"/>
              <a:t>Fetus, Infant, and Toddler (FIT) Neuroimaging</a:t>
            </a:r>
          </a:p>
          <a:p>
            <a:pPr lvl="1"/>
            <a:r>
              <a:rPr lang="en-US" dirty="0"/>
              <a:t>Tool 4: Automated Fetal Brain Extraction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Results  &amp; </a:t>
            </a: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F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inal Remarks</a:t>
            </a:r>
          </a:p>
        </p:txBody>
      </p:sp>
    </p:spTree>
    <p:extLst>
      <p:ext uri="{BB962C8B-B14F-4D97-AF65-F5344CB8AC3E}">
        <p14:creationId xmlns:p14="http://schemas.microsoft.com/office/powerpoint/2010/main" val="21956644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6736F-F62A-CF6B-1D90-03A787909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40426E-17D8-F694-599E-F228338AE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95" y="2346673"/>
            <a:ext cx="11942238" cy="26446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F7EB4C-B9A2-DCDB-95DC-ED98F7184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Results  &amp; Final Remarks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875C205-EB90-0B37-B5A8-17ABCFD754CA}"/>
              </a:ext>
            </a:extLst>
          </p:cNvPr>
          <p:cNvGrpSpPr/>
          <p:nvPr/>
        </p:nvGrpSpPr>
        <p:grpSpPr>
          <a:xfrm>
            <a:off x="232395" y="2033504"/>
            <a:ext cx="11567910" cy="4079395"/>
            <a:chOff x="366712" y="1083731"/>
            <a:chExt cx="11567910" cy="4079395"/>
          </a:xfrm>
        </p:grpSpPr>
        <p:pic>
          <p:nvPicPr>
            <p:cNvPr id="19" name="Picture 18" descr="A graph of a line&#10;&#10;Description automatically generated with medium confidence">
              <a:extLst>
                <a:ext uri="{FF2B5EF4-FFF2-40B4-BE49-F238E27FC236}">
                  <a16:creationId xmlns:a16="http://schemas.microsoft.com/office/drawing/2014/main" id="{3EA8581A-B4B3-7FE7-413F-5AF1BEB94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712" y="1343026"/>
              <a:ext cx="11567910" cy="38201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35A135-055B-1686-7AD7-A87CD54AB6DF}"/>
                </a:ext>
              </a:extLst>
            </p:cNvPr>
            <p:cNvSpPr/>
            <p:nvPr/>
          </p:nvSpPr>
          <p:spPr>
            <a:xfrm rot="20453718">
              <a:off x="2795888" y="4888324"/>
              <a:ext cx="828245" cy="1799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192-Net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E83CEF3-E4DC-8B64-98FD-B2EE5E5A28CE}"/>
                </a:ext>
              </a:extLst>
            </p:cNvPr>
            <p:cNvCxnSpPr>
              <a:cxnSpLocks/>
            </p:cNvCxnSpPr>
            <p:nvPr/>
          </p:nvCxnSpPr>
          <p:spPr>
            <a:xfrm>
              <a:off x="3286123" y="4745618"/>
              <a:ext cx="414337" cy="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19BA623-8991-362E-DF72-98D8709900F0}"/>
                </a:ext>
              </a:extLst>
            </p:cNvPr>
            <p:cNvSpPr/>
            <p:nvPr/>
          </p:nvSpPr>
          <p:spPr>
            <a:xfrm>
              <a:off x="5764481" y="1083731"/>
              <a:ext cx="1005937" cy="273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Loc-Net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7B6B512-4607-4E41-FDA9-4E9582C99726}"/>
                </a:ext>
              </a:extLst>
            </p:cNvPr>
            <p:cNvSpPr/>
            <p:nvPr/>
          </p:nvSpPr>
          <p:spPr>
            <a:xfrm>
              <a:off x="9693543" y="1083731"/>
              <a:ext cx="1005937" cy="273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BFS/DFS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D4141DD-288F-BEB3-7178-35A562348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2194" y="129633"/>
            <a:ext cx="2006466" cy="16628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A94E7F-3712-BD03-1387-997ABD01CFBE}"/>
              </a:ext>
            </a:extLst>
          </p:cNvPr>
          <p:cNvSpPr/>
          <p:nvPr/>
        </p:nvSpPr>
        <p:spPr>
          <a:xfrm>
            <a:off x="4129182" y="3111945"/>
            <a:ext cx="783781" cy="1706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7A499-B8E6-3791-C267-A3E9776248F3}"/>
              </a:ext>
            </a:extLst>
          </p:cNvPr>
          <p:cNvSpPr/>
          <p:nvPr/>
        </p:nvSpPr>
        <p:spPr>
          <a:xfrm>
            <a:off x="4912963" y="3111945"/>
            <a:ext cx="1198549" cy="1706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FF0A4-C059-2B3C-61A1-0ED97EF403DD}"/>
              </a:ext>
            </a:extLst>
          </p:cNvPr>
          <p:cNvSpPr/>
          <p:nvPr/>
        </p:nvSpPr>
        <p:spPr>
          <a:xfrm>
            <a:off x="6053785" y="3111944"/>
            <a:ext cx="1198549" cy="1706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F38749-789F-FB97-9C19-084B5C014DEA}"/>
              </a:ext>
            </a:extLst>
          </p:cNvPr>
          <p:cNvSpPr/>
          <p:nvPr/>
        </p:nvSpPr>
        <p:spPr>
          <a:xfrm>
            <a:off x="6895293" y="3025579"/>
            <a:ext cx="1198549" cy="1706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754572-E573-DBA9-C3A0-F9D7956882D3}"/>
              </a:ext>
            </a:extLst>
          </p:cNvPr>
          <p:cNvSpPr/>
          <p:nvPr/>
        </p:nvSpPr>
        <p:spPr>
          <a:xfrm>
            <a:off x="8093842" y="3111944"/>
            <a:ext cx="923836" cy="1706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F1D8CC-536C-9C9B-6053-F541A8DE7CFB}"/>
              </a:ext>
            </a:extLst>
          </p:cNvPr>
          <p:cNvSpPr/>
          <p:nvPr/>
        </p:nvSpPr>
        <p:spPr>
          <a:xfrm>
            <a:off x="8985198" y="3068807"/>
            <a:ext cx="1863616" cy="20087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7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A07CE-2838-2630-119B-4A3C8DC6F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AB36A-5CD9-C663-53BA-79FF721FF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Results  &amp; Final Remarks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34AAE6-E84C-3563-FE40-C77D5DCC9ED5}"/>
              </a:ext>
            </a:extLst>
          </p:cNvPr>
          <p:cNvSpPr/>
          <p:nvPr/>
        </p:nvSpPr>
        <p:spPr>
          <a:xfrm>
            <a:off x="9077739" y="3127513"/>
            <a:ext cx="1550504" cy="1537252"/>
          </a:xfrm>
          <a:prstGeom prst="rect">
            <a:avLst/>
          </a:prstGeom>
          <a:solidFill>
            <a:srgbClr val="FFFF00">
              <a:alpha val="1355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ollage of images of a person's brain&#10;&#10;Description automatically generated">
            <a:extLst>
              <a:ext uri="{FF2B5EF4-FFF2-40B4-BE49-F238E27FC236}">
                <a16:creationId xmlns:a16="http://schemas.microsoft.com/office/drawing/2014/main" id="{FCADC1D6-48FD-7C72-19BE-CBB227C14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45" y="1808226"/>
            <a:ext cx="11567910" cy="46973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3AE9BD-EF3F-C305-702A-7ED4F5DD6C29}"/>
              </a:ext>
            </a:extLst>
          </p:cNvPr>
          <p:cNvSpPr/>
          <p:nvPr/>
        </p:nvSpPr>
        <p:spPr>
          <a:xfrm>
            <a:off x="1768841" y="2229252"/>
            <a:ext cx="1785294" cy="3886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462279-263C-6967-BC3C-CA7DF02C0848}"/>
              </a:ext>
            </a:extLst>
          </p:cNvPr>
          <p:cNvSpPr/>
          <p:nvPr/>
        </p:nvSpPr>
        <p:spPr>
          <a:xfrm>
            <a:off x="6250899" y="1690688"/>
            <a:ext cx="5838808" cy="4789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1774BD-C905-C9E9-5FDF-9F98C85FC066}"/>
              </a:ext>
            </a:extLst>
          </p:cNvPr>
          <p:cNvSpPr/>
          <p:nvPr/>
        </p:nvSpPr>
        <p:spPr>
          <a:xfrm>
            <a:off x="3554136" y="2285582"/>
            <a:ext cx="1543986" cy="38304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8385F3-0B22-9A9D-81BA-5A4EFF734635}"/>
              </a:ext>
            </a:extLst>
          </p:cNvPr>
          <p:cNvSpPr/>
          <p:nvPr/>
        </p:nvSpPr>
        <p:spPr>
          <a:xfrm>
            <a:off x="4999187" y="2356899"/>
            <a:ext cx="1251711" cy="38304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6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0" grpId="0" animBg="1"/>
      <p:bldP spid="12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74CF-6195-3B49-4495-8B9B9ADE4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83DE3-CD34-6313-9A7E-7D77751FA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Key Contributions:</a:t>
            </a:r>
            <a:endParaRPr lang="en-US" dirty="0"/>
          </a:p>
          <a:p>
            <a:pPr lvl="1"/>
            <a:r>
              <a:rPr lang="en-US" dirty="0"/>
              <a:t>Developed novel visualization tools for connectomics data.</a:t>
            </a:r>
          </a:p>
          <a:p>
            <a:pPr lvl="1"/>
            <a:r>
              <a:rPr lang="en-US" dirty="0"/>
              <a:t>Accelerated the use of connectomics through data-driven methods with optimal transport.</a:t>
            </a:r>
          </a:p>
          <a:p>
            <a:pPr lvl="1"/>
            <a:r>
              <a:rPr lang="en-US" dirty="0"/>
              <a:t>Proposed a new fetal brain extraction tool, achieving state-of-the-art results with synthetic data.</a:t>
            </a:r>
          </a:p>
        </p:txBody>
      </p:sp>
    </p:spTree>
    <p:extLst>
      <p:ext uri="{BB962C8B-B14F-4D97-AF65-F5344CB8AC3E}">
        <p14:creationId xmlns:p14="http://schemas.microsoft.com/office/powerpoint/2010/main" val="38324706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B4043-E5AD-1E1D-C829-4775E5FA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EB320-9696-CD52-811F-DF8B0CBBC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34049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Future Directions:</a:t>
            </a:r>
            <a:endParaRPr lang="en-US" dirty="0"/>
          </a:p>
          <a:p>
            <a:pPr marL="742950" lvl="1" indent="-285750"/>
            <a:r>
              <a:rPr lang="en-US" dirty="0"/>
              <a:t>Further refining segmentation to remove the age effect. </a:t>
            </a:r>
          </a:p>
          <a:p>
            <a:pPr marL="742950" lvl="1" indent="-285750"/>
            <a:r>
              <a:rPr lang="en-US" dirty="0"/>
              <a:t>Expanding testing to additional imaging modalities like PET/MR, body organ segmentation, and high-resolution reconstruction.</a:t>
            </a:r>
          </a:p>
          <a:p>
            <a:pPr marL="742950" lvl="1" indent="-285750"/>
            <a:r>
              <a:rPr lang="en-US" dirty="0"/>
              <a:t>Factor in motion in synthesizing images.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Acknowledgments:</a:t>
            </a:r>
            <a:endParaRPr lang="en-US" dirty="0"/>
          </a:p>
          <a:p>
            <a:pPr marL="742950" lvl="1" indent="-285750"/>
            <a:r>
              <a:rPr lang="en-US" dirty="0"/>
              <a:t>Special thanks to collaborators and institutions for their support in bringing this project forward: </a:t>
            </a:r>
            <a:r>
              <a:rPr lang="en-US" b="1" dirty="0"/>
              <a:t>Dustin Scheinost</a:t>
            </a:r>
            <a:r>
              <a:rPr lang="en-US" dirty="0"/>
              <a:t>, Amin Karbasi, Xenophon Papademetris, Marisa Spann, Todd Constable, Bruce Fischl, Lilla Zollie, Camilo Jaimes, </a:t>
            </a:r>
            <a:r>
              <a:rPr lang="en-US" b="1" dirty="0"/>
              <a:t>Malte Hoffmann</a:t>
            </a:r>
          </a:p>
          <a:p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494F4D1-2FAC-F228-85B5-F2B1BECA1574}"/>
              </a:ext>
            </a:extLst>
          </p:cNvPr>
          <p:cNvGrpSpPr/>
          <p:nvPr/>
        </p:nvGrpSpPr>
        <p:grpSpPr>
          <a:xfrm>
            <a:off x="6819721" y="1023281"/>
            <a:ext cx="5040482" cy="5032966"/>
            <a:chOff x="6819721" y="1023281"/>
            <a:chExt cx="5040482" cy="5032966"/>
          </a:xfrm>
        </p:grpSpPr>
        <p:pic>
          <p:nvPicPr>
            <p:cNvPr id="7" name="Picture 6" descr="A person smiling for a picture&#10;&#10;Description automatically generated">
              <a:extLst>
                <a:ext uri="{FF2B5EF4-FFF2-40B4-BE49-F238E27FC236}">
                  <a16:creationId xmlns:a16="http://schemas.microsoft.com/office/drawing/2014/main" id="{42D50404-7804-B222-7C12-E2871863B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6912" y="4431614"/>
              <a:ext cx="1624633" cy="1624633"/>
            </a:xfrm>
            <a:prstGeom prst="rect">
              <a:avLst/>
            </a:prstGeom>
          </p:spPr>
        </p:pic>
        <p:pic>
          <p:nvPicPr>
            <p:cNvPr id="9" name="Picture 8" descr="A person with glasses smiling&#10;&#10;Description automatically generated">
              <a:extLst>
                <a:ext uri="{FF2B5EF4-FFF2-40B4-BE49-F238E27FC236}">
                  <a16:creationId xmlns:a16="http://schemas.microsoft.com/office/drawing/2014/main" id="{0C1425A3-BA68-4EE4-2BF4-68B12B94B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6532" y="4431614"/>
              <a:ext cx="1624633" cy="1624633"/>
            </a:xfrm>
            <a:prstGeom prst="rect">
              <a:avLst/>
            </a:prstGeom>
          </p:spPr>
        </p:pic>
        <p:pic>
          <p:nvPicPr>
            <p:cNvPr id="13" name="Picture 12" descr="A person and child sitting in a chair&#10;&#10;Description automatically generated">
              <a:extLst>
                <a:ext uri="{FF2B5EF4-FFF2-40B4-BE49-F238E27FC236}">
                  <a16:creationId xmlns:a16="http://schemas.microsoft.com/office/drawing/2014/main" id="{A16F2020-977E-FFA5-97AB-A8ACEDF33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41800" y="1027906"/>
              <a:ext cx="1611070" cy="1611070"/>
            </a:xfrm>
            <a:prstGeom prst="rect">
              <a:avLst/>
            </a:prstGeom>
          </p:spPr>
        </p:pic>
        <p:pic>
          <p:nvPicPr>
            <p:cNvPr id="15" name="Picture 14" descr="A person wearing glasses and a black jacket&#10;&#10;Description automatically generated">
              <a:extLst>
                <a:ext uri="{FF2B5EF4-FFF2-40B4-BE49-F238E27FC236}">
                  <a16:creationId xmlns:a16="http://schemas.microsoft.com/office/drawing/2014/main" id="{3A9D33DD-D8F9-ACC3-CAEC-825902B6C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0611" r="18307" b="4629"/>
            <a:stretch/>
          </p:blipFill>
          <p:spPr>
            <a:xfrm flipH="1">
              <a:off x="10232019" y="4417833"/>
              <a:ext cx="1628184" cy="1638414"/>
            </a:xfrm>
            <a:prstGeom prst="rect">
              <a:avLst/>
            </a:prstGeom>
          </p:spPr>
        </p:pic>
        <p:pic>
          <p:nvPicPr>
            <p:cNvPr id="17" name="Picture 16" descr="A person wearing glasses and a blue shirt&#10;&#10;Description automatically generated">
              <a:extLst>
                <a:ext uri="{FF2B5EF4-FFF2-40B4-BE49-F238E27FC236}">
                  <a16:creationId xmlns:a16="http://schemas.microsoft.com/office/drawing/2014/main" id="{A2B4507E-F6B2-6016-C9F7-403239B3F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40095" y="1027906"/>
              <a:ext cx="1611070" cy="1611070"/>
            </a:xfrm>
            <a:prstGeom prst="rect">
              <a:avLst/>
            </a:prstGeom>
          </p:spPr>
        </p:pic>
        <p:pic>
          <p:nvPicPr>
            <p:cNvPr id="19" name="Picture 18" descr="A person wearing glasses and a blue shirt&#10;&#10;Description automatically generated">
              <a:extLst>
                <a:ext uri="{FF2B5EF4-FFF2-40B4-BE49-F238E27FC236}">
                  <a16:creationId xmlns:a16="http://schemas.microsoft.com/office/drawing/2014/main" id="{D022567B-4AC2-06EE-8719-B706F1C22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233033" y="1023281"/>
              <a:ext cx="1611070" cy="1611070"/>
            </a:xfrm>
            <a:prstGeom prst="rect">
              <a:avLst/>
            </a:prstGeom>
          </p:spPr>
        </p:pic>
        <p:pic>
          <p:nvPicPr>
            <p:cNvPr id="23" name="Picture 22" descr="A person in a suit and tie&#10;&#10;Description automatically generated">
              <a:extLst>
                <a:ext uri="{FF2B5EF4-FFF2-40B4-BE49-F238E27FC236}">
                  <a16:creationId xmlns:a16="http://schemas.microsoft.com/office/drawing/2014/main" id="{B784F288-1F2E-52C8-B539-D7B8E527E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r="2199" b="3240"/>
            <a:stretch/>
          </p:blipFill>
          <p:spPr>
            <a:xfrm>
              <a:off x="8526532" y="2694613"/>
              <a:ext cx="1623309" cy="1606052"/>
            </a:xfrm>
            <a:prstGeom prst="rect">
              <a:avLst/>
            </a:prstGeom>
          </p:spPr>
        </p:pic>
        <p:pic>
          <p:nvPicPr>
            <p:cNvPr id="25" name="Picture 24" descr="A person in a white shirt&#10;&#10;Description automatically generated">
              <a:extLst>
                <a:ext uri="{FF2B5EF4-FFF2-40B4-BE49-F238E27FC236}">
                  <a16:creationId xmlns:a16="http://schemas.microsoft.com/office/drawing/2014/main" id="{996EB6D6-BB16-41E0-B2D7-1575F85ED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232019" y="2671144"/>
              <a:ext cx="1606052" cy="1606052"/>
            </a:xfrm>
            <a:prstGeom prst="rect">
              <a:avLst/>
            </a:prstGeom>
          </p:spPr>
        </p:pic>
        <p:pic>
          <p:nvPicPr>
            <p:cNvPr id="27" name="Picture 26" descr="A person wearing glasses and smiling&#10;&#10;Description automatically generated">
              <a:extLst>
                <a:ext uri="{FF2B5EF4-FFF2-40B4-BE49-F238E27FC236}">
                  <a16:creationId xmlns:a16="http://schemas.microsoft.com/office/drawing/2014/main" id="{F21715BD-0CE1-3B74-6172-10A2783B9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19721" y="2694613"/>
              <a:ext cx="1624633" cy="1624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514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B70DC-067C-13E0-D15C-694BF5CF4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08BB6-6F29-CD2E-96E8-F6CCCFEA7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Connectomes</a:t>
            </a:r>
          </a:p>
        </p:txBody>
      </p:sp>
      <p:pic>
        <p:nvPicPr>
          <p:cNvPr id="7" name="Picture 6" descr="A diagram of a brain&#10;&#10;Description automatically generated">
            <a:extLst>
              <a:ext uri="{FF2B5EF4-FFF2-40B4-BE49-F238E27FC236}">
                <a16:creationId xmlns:a16="http://schemas.microsoft.com/office/drawing/2014/main" id="{73A72373-77BB-A897-709A-F333469FE6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847" r="1"/>
          <a:stretch/>
        </p:blipFill>
        <p:spPr>
          <a:xfrm>
            <a:off x="1073085" y="1745651"/>
            <a:ext cx="4827876" cy="4431312"/>
          </a:xfrm>
          <a:prstGeom prst="rect">
            <a:avLst/>
          </a:prstGeom>
        </p:spPr>
      </p:pic>
      <p:pic>
        <p:nvPicPr>
          <p:cNvPr id="9" name="Picture 8" descr="A diagram of a diagram of a function&#10;&#10;Description automatically generated">
            <a:extLst>
              <a:ext uri="{FF2B5EF4-FFF2-40B4-BE49-F238E27FC236}">
                <a16:creationId xmlns:a16="http://schemas.microsoft.com/office/drawing/2014/main" id="{4364455C-CF72-9223-386E-C564EAD640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69"/>
          <a:stretch/>
        </p:blipFill>
        <p:spPr>
          <a:xfrm>
            <a:off x="6700604" y="1690688"/>
            <a:ext cx="4418312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35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630B7-A6EF-73B3-A9C8-2828AA9E9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E5E9B-93DD-26BE-9EFA-7D5C0CCA3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1: Visualization: Edge-level</a:t>
            </a:r>
          </a:p>
        </p:txBody>
      </p:sp>
      <p:pic>
        <p:nvPicPr>
          <p:cNvPr id="32" name="Picture 31" descr="A diagram of a network&#10;&#10;Description automatically generated">
            <a:extLst>
              <a:ext uri="{FF2B5EF4-FFF2-40B4-BE49-F238E27FC236}">
                <a16:creationId xmlns:a16="http://schemas.microsoft.com/office/drawing/2014/main" id="{92D4E728-15E7-3D48-99AD-7774413981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1" t="3926"/>
          <a:stretch/>
        </p:blipFill>
        <p:spPr>
          <a:xfrm>
            <a:off x="283252" y="1935269"/>
            <a:ext cx="5718965" cy="4160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1B25BB-246B-3D26-01B4-69CFFE4F05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89785" y="1689768"/>
            <a:ext cx="5849619" cy="440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0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51A97-3BD8-7BE1-F066-EE76F9744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68830-2761-9DB2-2BBA-3DE59436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1: Visualization: Node-level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A8C31A-F43F-FC2A-DA79-B8228A51DE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3523" y="1690688"/>
            <a:ext cx="5849619" cy="4405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67566A-DD09-D5CA-B6BF-166685C15E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7" t="2336" r="4595" b="4082"/>
          <a:stretch/>
        </p:blipFill>
        <p:spPr>
          <a:xfrm>
            <a:off x="7180289" y="1558976"/>
            <a:ext cx="4302177" cy="493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91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F300F-FCDB-DEF3-FC59-7B2DA261C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1A229-93D3-D1B9-2C3F-856315BE4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1: Visualization: Network-level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BF455B-39E9-F266-1F4A-E8AC22AF91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262" t="10883" r="25943" b="11014"/>
          <a:stretch/>
        </p:blipFill>
        <p:spPr>
          <a:xfrm>
            <a:off x="223606" y="2128605"/>
            <a:ext cx="3792513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624846-890C-ABBF-0BCD-FBE3C7DBF5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01" t="10965" r="25005" b="10342"/>
          <a:stretch/>
        </p:blipFill>
        <p:spPr>
          <a:xfrm>
            <a:off x="4016119" y="2128605"/>
            <a:ext cx="4002375" cy="36576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43734C-DA4B-7FA1-BE4A-34CBAD0B06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203" r="18927" b="13215"/>
          <a:stretch/>
        </p:blipFill>
        <p:spPr>
          <a:xfrm>
            <a:off x="8130605" y="2068424"/>
            <a:ext cx="4047653" cy="37177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96884D-28B5-0D63-F8EF-BFA79E36777B}"/>
              </a:ext>
            </a:extLst>
          </p:cNvPr>
          <p:cNvSpPr txBox="1"/>
          <p:nvPr/>
        </p:nvSpPr>
        <p:spPr>
          <a:xfrm>
            <a:off x="2979615" y="5786204"/>
            <a:ext cx="2267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Chord Plots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8FD7D7-9EFD-308E-5522-3D56B495CCAC}"/>
              </a:ext>
            </a:extLst>
          </p:cNvPr>
          <p:cNvSpPr txBox="1"/>
          <p:nvPr/>
        </p:nvSpPr>
        <p:spPr>
          <a:xfrm>
            <a:off x="8746322" y="5786205"/>
            <a:ext cx="3064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Summary Matrix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672CC5-2F72-7C8B-C7FA-2F09403A1C4C}"/>
              </a:ext>
            </a:extLst>
          </p:cNvPr>
          <p:cNvSpPr txBox="1"/>
          <p:nvPr/>
        </p:nvSpPr>
        <p:spPr>
          <a:xfrm>
            <a:off x="223606" y="6443698"/>
            <a:ext cx="8604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https://bioimagesuiteweb.github.io/webapp/connviewer.html?species=human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F3C0D3-FF77-6FDD-7EDA-57D15AF1A8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4431" y="202473"/>
            <a:ext cx="1965377" cy="120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61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BCEF9-3929-FCAB-87DA-82FFECF38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08E0D-D6FA-01F4-CE84-8F11DBB29BA6}"/>
              </a:ext>
            </a:extLst>
          </p:cNvPr>
          <p:cNvSpPr/>
          <p:nvPr/>
        </p:nvSpPr>
        <p:spPr>
          <a:xfrm>
            <a:off x="838200" y="2611411"/>
            <a:ext cx="10063369" cy="456164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678DD2-39AF-D04F-590B-BA312F3C2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DEC31-4BF1-2546-0BF7-2CA28C7BE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19807" cy="4351338"/>
          </a:xfrm>
        </p:spPr>
        <p:txBody>
          <a:bodyPr>
            <a:normAutofit/>
          </a:bodyPr>
          <a:lstStyle/>
          <a:p>
            <a:r>
              <a:rPr lang="en-US" dirty="0"/>
              <a:t>Functional Connectomes</a:t>
            </a:r>
          </a:p>
          <a:p>
            <a:pPr lvl="1"/>
            <a:r>
              <a:rPr lang="en-US" dirty="0"/>
              <a:t>Tool 1: Visualization</a:t>
            </a:r>
          </a:p>
          <a:p>
            <a:pPr lvl="1"/>
            <a:r>
              <a:rPr lang="en-US" dirty="0"/>
              <a:t>Tool 2: Statistical Tools</a:t>
            </a:r>
          </a:p>
          <a:p>
            <a:pPr lvl="1"/>
            <a:r>
              <a:rPr lang="en-US" dirty="0"/>
              <a:t>Tool 3: Data-driven Methods with Optimal Transport</a:t>
            </a:r>
          </a:p>
          <a:p>
            <a:r>
              <a:rPr lang="en-US" dirty="0"/>
              <a:t>Fetus, Infant, and Toddler (FIT) Neuroimaging</a:t>
            </a:r>
          </a:p>
          <a:p>
            <a:pPr lvl="1"/>
            <a:r>
              <a:rPr lang="en-US" dirty="0"/>
              <a:t>Tool 4: Automated Fetal Brain Extraction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Results  &amp; </a:t>
            </a: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F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inal Remarks</a:t>
            </a:r>
          </a:p>
        </p:txBody>
      </p:sp>
    </p:spTree>
    <p:extLst>
      <p:ext uri="{BB962C8B-B14F-4D97-AF65-F5344CB8AC3E}">
        <p14:creationId xmlns:p14="http://schemas.microsoft.com/office/powerpoint/2010/main" val="272805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9813</TotalTime>
  <Words>1777</Words>
  <Application>Microsoft Macintosh PowerPoint</Application>
  <PresentationFormat>Widescreen</PresentationFormat>
  <Paragraphs>292</Paragraphs>
  <Slides>47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Aptos</vt:lpstr>
      <vt:lpstr>Aptos Display</vt:lpstr>
      <vt:lpstr>Arial</vt:lpstr>
      <vt:lpstr>Calibri</vt:lpstr>
      <vt:lpstr>Cambria Math</vt:lpstr>
      <vt:lpstr>ElsevierSans</vt:lpstr>
      <vt:lpstr>Helvetica Neue</vt:lpstr>
      <vt:lpstr>Office Theme</vt:lpstr>
      <vt:lpstr>Machine Learning Tools in Computational  Neuroimaging: From Connectomes to FIT</vt:lpstr>
      <vt:lpstr>Outline</vt:lpstr>
      <vt:lpstr>Predoctoral Training </vt:lpstr>
      <vt:lpstr>Outline</vt:lpstr>
      <vt:lpstr>Functional Connectomes</vt:lpstr>
      <vt:lpstr>Tool 1: Visualization: Edge-level</vt:lpstr>
      <vt:lpstr>Tool 1: Visualization: Node-level</vt:lpstr>
      <vt:lpstr>Tool 1: Visualization: Network-level</vt:lpstr>
      <vt:lpstr>Outline</vt:lpstr>
      <vt:lpstr>Tool 2: Statistical Tools and T-test</vt:lpstr>
      <vt:lpstr>Tool 2: Multi-variate Approach</vt:lpstr>
      <vt:lpstr>Outline</vt:lpstr>
      <vt:lpstr>Tool 3: Data-driven Methods for Functional Connectomes</vt:lpstr>
      <vt:lpstr>Tool 3: Data-driven Methods for Functional Connectomes</vt:lpstr>
      <vt:lpstr>Tool 3: Data-driven Methods for Functional Connectomes</vt:lpstr>
      <vt:lpstr>Tool 3: Cross Atlas Remapping via Optimal Transport (CAROT)</vt:lpstr>
      <vt:lpstr>Tool 3: Cross Atlas Remapping via Optimal Transport (CAROT)</vt:lpstr>
      <vt:lpstr>Postdoctoral Training </vt:lpstr>
      <vt:lpstr>Motivation</vt:lpstr>
      <vt:lpstr>Outline</vt:lpstr>
      <vt:lpstr>Fetus, Infant, and Toddler Neuroimaging (FIT)</vt:lpstr>
      <vt:lpstr>Fetus, Infant, and Toddler Neuroimaging (FIT)</vt:lpstr>
      <vt:lpstr>Outline</vt:lpstr>
      <vt:lpstr>Tool 4: Automated Fetal Brain Extraction</vt:lpstr>
      <vt:lpstr>Tool 4: Automated Fetal Brain Extraction</vt:lpstr>
      <vt:lpstr>Tool 4: Challenges with HASTE</vt:lpstr>
      <vt:lpstr>Tool 4: Challenges with 2D Models</vt:lpstr>
      <vt:lpstr>Tool 4: Automated Fetal Brain Extraction</vt:lpstr>
      <vt:lpstr>Tool 4: Automated Fetal Brain Extraction</vt:lpstr>
      <vt:lpstr>Tool 4: Generalization </vt:lpstr>
      <vt:lpstr>Tool 4: Synthetic Data</vt:lpstr>
      <vt:lpstr>Tool 4: Synthetic Data for Fetal Images</vt:lpstr>
      <vt:lpstr>Tool 4: Examples of Synthetic Images</vt:lpstr>
      <vt:lpstr>Tool 4: High False Positive Rates</vt:lpstr>
      <vt:lpstr>Tool 4: Complex Backgrounds</vt:lpstr>
      <vt:lpstr>Tool 4: Bias-Variance Tradeoff</vt:lpstr>
      <vt:lpstr>Tool 4: Sliding Window</vt:lpstr>
      <vt:lpstr>Tool 4: Sliding Window</vt:lpstr>
      <vt:lpstr>Tool 4: Sliding Window</vt:lpstr>
      <vt:lpstr>Tool 4: Breadth-First Search (BFS) and Deep Focused Sliding Windows (DFS)</vt:lpstr>
      <vt:lpstr>Synthesis Ranges</vt:lpstr>
      <vt:lpstr>Tool 4: The Proposed BFS/DFS Framework</vt:lpstr>
      <vt:lpstr>Outline</vt:lpstr>
      <vt:lpstr>Results  &amp; Final Remarks</vt:lpstr>
      <vt:lpstr>Results  &amp; Final Remarks</vt:lpstr>
      <vt:lpstr>Final Remarks</vt:lpstr>
      <vt:lpstr>Final Remarks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Dadashkarimi, Javid</dc:creator>
  <cp:lastModifiedBy>Dadashkarimi, Javid</cp:lastModifiedBy>
  <cp:revision>411</cp:revision>
  <dcterms:created xsi:type="dcterms:W3CDTF">2024-10-17T21:14:17Z</dcterms:created>
  <dcterms:modified xsi:type="dcterms:W3CDTF">2024-10-25T19:43:16Z</dcterms:modified>
</cp:coreProperties>
</file>